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59" r:id="rId8"/>
    <p:sldId id="263" r:id="rId9"/>
    <p:sldId id="264" r:id="rId10"/>
    <p:sldId id="268" r:id="rId11"/>
    <p:sldId id="265" r:id="rId12"/>
    <p:sldId id="266" r:id="rId13"/>
    <p:sldId id="267" r:id="rId14"/>
    <p:sldId id="269" r:id="rId15"/>
    <p:sldId id="270" r:id="rId16"/>
    <p:sldId id="271" r:id="rId17"/>
    <p:sldId id="272" r:id="rId18"/>
    <p:sldId id="273"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74"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t>PRVO</a:t>
            </a:r>
            <a:endParaRPr lang="en-US"/>
          </a:p>
        </p:txBody>
      </p:sp>
      <p:sp>
        <p:nvSpPr>
          <p:cNvPr id="3" name="Subtitle 2"/>
          <p:cNvSpPr>
            <a:spLocks noGrp="1"/>
          </p:cNvSpPr>
          <p:nvPr>
            <p:ph type="subTitle" idx="1"/>
          </p:nvPr>
        </p:nvSpPr>
        <p:spPr/>
        <p:txBody>
          <a:bodyPr/>
          <a:p>
            <a:r>
              <a:rPr lang="en-US"/>
              <a:t>Course &amp; Assignment Overview</a:t>
            </a:r>
            <a:endParaRPr lang="en-US"/>
          </a:p>
        </p:txBody>
      </p:sp>
      <p:sp>
        <p:nvSpPr>
          <p:cNvPr id="32" name="Rectangle 31"/>
          <p:cNvSpPr>
            <a:spLocks noGrp="1" noRot="1" noChangeAspect="1" noMove="1" noResize="1" noEditPoints="1" noAdjustHandles="1" noChangeArrowheads="1" noChangeShapeType="1" noTextEdit="1"/>
          </p:cNvSpPr>
          <p:nvPr/>
        </p:nvSpPr>
        <p:spPr>
          <a:xfrm rot="5400000" flipH="1">
            <a:off x="-1410095" y="142023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Attendance </a:t>
            </a:r>
            <a:endParaRPr lang="en-US"/>
          </a:p>
        </p:txBody>
      </p:sp>
      <p:sp>
        <p:nvSpPr>
          <p:cNvPr id="3" name="Content Placeholder 2"/>
          <p:cNvSpPr>
            <a:spLocks noGrp="1"/>
          </p:cNvSpPr>
          <p:nvPr>
            <p:ph idx="1"/>
          </p:nvPr>
        </p:nvSpPr>
        <p:spPr/>
        <p:txBody>
          <a:bodyPr/>
          <a:p>
            <a:r>
              <a:rPr lang="en-US" altLang="en-US" sz="1800"/>
              <a:t>Students are required to log in regularly and complete each week’s course</a:t>
            </a:r>
            <a:endParaRPr lang="en-US" altLang="en-US" sz="1800"/>
          </a:p>
          <a:p>
            <a:r>
              <a:rPr lang="en-US" altLang="en-US" sz="1800"/>
              <a:t>material. There are activities and assignments due each session. Student</a:t>
            </a:r>
            <a:endParaRPr lang="en-US" altLang="en-US" sz="1800"/>
          </a:p>
          <a:p>
            <a:r>
              <a:rPr lang="en-US" altLang="en-US" sz="1800"/>
              <a:t>progress is tracked by the completion of these activities, and failure to complete</a:t>
            </a:r>
            <a:endParaRPr lang="en-US" altLang="en-US" sz="1800"/>
          </a:p>
          <a:p>
            <a:r>
              <a:rPr lang="en-US" altLang="en-US" sz="1800"/>
              <a:t>them will result in a marked absence.</a:t>
            </a: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solidFill>
                  <a:srgbClr val="FFFFFF"/>
                </a:solidFill>
                <a:sym typeface="+mn-ea"/>
              </a:rPr>
              <a:t>Course Assessment </a:t>
            </a:r>
            <a:endParaRPr lang="en-US"/>
          </a:p>
        </p:txBody>
      </p:sp>
      <p:pic>
        <p:nvPicPr>
          <p:cNvPr id="4" name="Content Placeholder 3"/>
          <p:cNvPicPr>
            <a:picLocks noChangeAspect="1"/>
          </p:cNvPicPr>
          <p:nvPr>
            <p:ph idx="1"/>
          </p:nvPr>
        </p:nvPicPr>
        <p:blipFill>
          <a:blip r:embed="rId1"/>
          <a:stretch>
            <a:fillRect/>
          </a:stretch>
        </p:blipFill>
        <p:spPr>
          <a:xfrm>
            <a:off x="1398270" y="1600200"/>
            <a:ext cx="9394825" cy="4526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Course Assessment</a:t>
            </a:r>
            <a:endParaRPr lang="en-US"/>
          </a:p>
        </p:txBody>
      </p:sp>
      <p:pic>
        <p:nvPicPr>
          <p:cNvPr id="4" name="Content Placeholder 3"/>
          <p:cNvPicPr>
            <a:picLocks noChangeAspect="1"/>
          </p:cNvPicPr>
          <p:nvPr>
            <p:ph idx="1"/>
          </p:nvPr>
        </p:nvPicPr>
        <p:blipFill>
          <a:blip r:embed="rId1"/>
          <a:stretch>
            <a:fillRect/>
          </a:stretch>
        </p:blipFill>
        <p:spPr>
          <a:xfrm>
            <a:off x="1087755" y="1538605"/>
            <a:ext cx="8274685" cy="4526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CA" dirty="0">
                <a:solidFill>
                  <a:schemeClr val="bg1"/>
                </a:solidFill>
                <a:effectLst/>
                <a:latin typeface="Arial" panose="020B0604020202020204" pitchFamily="34" charset="0"/>
                <a:sym typeface="+mn-ea"/>
              </a:rPr>
              <a:t>Attendance and Progress Tracking</a:t>
            </a:r>
            <a:br>
              <a:rPr lang="en-CA" dirty="0">
                <a:solidFill>
                  <a:srgbClr val="333333"/>
                </a:solidFill>
                <a:effectLst/>
                <a:latin typeface="Arial" panose="020B0604020202020204" pitchFamily="34" charset="0"/>
                <a:sym typeface="+mn-ea"/>
              </a:rPr>
            </a:br>
            <a:endParaRPr lang="en-US"/>
          </a:p>
        </p:txBody>
      </p:sp>
      <p:sp>
        <p:nvSpPr>
          <p:cNvPr id="3" name="Content Placeholder 2"/>
          <p:cNvSpPr>
            <a:spLocks noGrp="1"/>
          </p:cNvSpPr>
          <p:nvPr>
            <p:ph idx="1"/>
          </p:nvPr>
        </p:nvSpPr>
        <p:spPr>
          <a:xfrm>
            <a:off x="609600" y="1301750"/>
            <a:ext cx="10972800" cy="4824730"/>
          </a:xfrm>
        </p:spPr>
        <p:txBody>
          <a:bodyPr/>
          <a:p>
            <a:pPr algn="l"/>
            <a:r>
              <a:rPr lang="en-US" sz="1600" dirty="0">
                <a:solidFill>
                  <a:schemeClr val="tx1"/>
                </a:solidFill>
                <a:effectLst/>
                <a:latin typeface="Arial" panose="020B0604020202020204" pitchFamily="34" charset="0"/>
                <a:sym typeface="+mn-ea"/>
              </a:rPr>
              <a:t>Online students are required to sign in to the </a:t>
            </a:r>
            <a:r>
              <a:rPr lang="en-US" sz="1600" dirty="0" err="1">
                <a:solidFill>
                  <a:schemeClr val="tx1"/>
                </a:solidFill>
                <a:effectLst/>
                <a:latin typeface="Arial" panose="020B0604020202020204" pitchFamily="34" charset="0"/>
                <a:sym typeface="+mn-ea"/>
              </a:rPr>
              <a:t>MyCampus</a:t>
            </a:r>
            <a:r>
              <a:rPr lang="en-US" sz="1600" dirty="0">
                <a:solidFill>
                  <a:schemeClr val="tx1"/>
                </a:solidFill>
                <a:effectLst/>
                <a:latin typeface="Arial" panose="020B0604020202020204" pitchFamily="34" charset="0"/>
                <a:sym typeface="+mn-ea"/>
              </a:rPr>
              <a:t> LMS for at least 30 minutes on the first day of the course. This activates your access to the course content and confirms your presence. Students are expected to complete activities and/or assignments each session. Progress is tracked by the completion of these activities and a failure to complete them will result in a marked absence.</a:t>
            </a:r>
            <a:endParaRPr lang="en-US" sz="1600" b="0" i="0" dirty="0">
              <a:solidFill>
                <a:schemeClr val="tx1"/>
              </a:solidFill>
              <a:effectLst/>
              <a:latin typeface="Arial" panose="020B0604020202020204" pitchFamily="34" charset="0"/>
            </a:endParaRPr>
          </a:p>
          <a:p>
            <a:pPr algn="l"/>
            <a:endParaRPr lang="en-US" sz="1600" dirty="0">
              <a:solidFill>
                <a:schemeClr val="tx1"/>
              </a:solidFill>
              <a:effectLst/>
              <a:latin typeface="Arial" panose="020B0604020202020204" pitchFamily="34" charset="0"/>
              <a:sym typeface="+mn-ea"/>
            </a:endParaRPr>
          </a:p>
          <a:p>
            <a:pPr algn="l"/>
            <a:r>
              <a:rPr lang="en-US" sz="1600" dirty="0">
                <a:solidFill>
                  <a:schemeClr val="tx1"/>
                </a:solidFill>
                <a:effectLst/>
                <a:latin typeface="Arial" panose="020B0604020202020204" pitchFamily="34" charset="0"/>
                <a:sym typeface="+mn-ea"/>
              </a:rPr>
              <a:t>For virtual classes, we recommend students attend the live sessions with the instructor. If students cannot attend these live sessions, they should access the recordings uploaded into the Virtual Classroom. Some sessions have mandatory live attendance, which will be indicated by Student Services and/or the instructor.</a:t>
            </a:r>
            <a:endParaRPr lang="en-US" sz="1600" b="0" i="0" dirty="0">
              <a:solidFill>
                <a:schemeClr val="tx1"/>
              </a:solidFill>
              <a:effectLst/>
              <a:latin typeface="Arial" panose="020B0604020202020204" pitchFamily="34" charset="0"/>
            </a:endParaRPr>
          </a:p>
          <a:p>
            <a:pPr algn="l"/>
            <a:endParaRPr lang="en-US" sz="1600" dirty="0">
              <a:solidFill>
                <a:schemeClr val="tx1"/>
              </a:solidFill>
              <a:effectLst/>
              <a:latin typeface="Arial" panose="020B0604020202020204" pitchFamily="34" charset="0"/>
              <a:sym typeface="+mn-ea"/>
            </a:endParaRPr>
          </a:p>
          <a:p>
            <a:pPr algn="l"/>
            <a:r>
              <a:rPr lang="en-US" sz="1600" dirty="0">
                <a:solidFill>
                  <a:schemeClr val="tx1"/>
                </a:solidFill>
                <a:effectLst/>
                <a:latin typeface="Arial" panose="020B0604020202020204" pitchFamily="34" charset="0"/>
                <a:sym typeface="+mn-ea"/>
              </a:rPr>
              <a:t>Contact Student Services via e-mail (in the Virtual Classroom) in the following circumstances:</a:t>
            </a:r>
            <a:endParaRPr lang="en-US" sz="1600" b="0" i="0" dirty="0">
              <a:solidFill>
                <a:schemeClr val="tx1"/>
              </a:solidFill>
              <a:effectLst/>
              <a:latin typeface="Arial" panose="020B0604020202020204" pitchFamily="34" charset="0"/>
            </a:endParaRPr>
          </a:p>
          <a:p>
            <a:pPr algn="l">
              <a:lnSpc>
                <a:spcPts val="2100"/>
              </a:lnSpc>
              <a:buFont typeface="Arial" panose="020B0604020202020204" pitchFamily="34" charset="0"/>
              <a:buChar char="•"/>
            </a:pPr>
            <a:endParaRPr lang="en-US" sz="1600" dirty="0">
              <a:solidFill>
                <a:schemeClr val="tx1"/>
              </a:solidFill>
              <a:effectLst/>
              <a:latin typeface="Arial" panose="020B0604020202020204" pitchFamily="34" charset="0"/>
              <a:sym typeface="+mn-ea"/>
            </a:endParaRPr>
          </a:p>
          <a:p>
            <a:pPr algn="l">
              <a:lnSpc>
                <a:spcPts val="2100"/>
              </a:lnSpc>
              <a:buFont typeface="Arial" panose="020B0604020202020204" pitchFamily="34" charset="0"/>
              <a:buChar char="•"/>
            </a:pPr>
            <a:r>
              <a:rPr lang="en-US" sz="1600" dirty="0">
                <a:solidFill>
                  <a:schemeClr val="tx1"/>
                </a:solidFill>
                <a:effectLst/>
                <a:latin typeface="Arial" panose="020B0604020202020204" pitchFamily="34" charset="0"/>
                <a:sym typeface="+mn-ea"/>
              </a:rPr>
              <a:t>If you are unable to complete the required hours per week.</a:t>
            </a:r>
            <a:endParaRPr lang="en-US" sz="1600" b="0" i="0" dirty="0">
              <a:solidFill>
                <a:schemeClr val="tx1"/>
              </a:solidFill>
              <a:effectLst/>
              <a:latin typeface="Arial" panose="020B0604020202020204" pitchFamily="34" charset="0"/>
            </a:endParaRPr>
          </a:p>
          <a:p>
            <a:pPr algn="l">
              <a:lnSpc>
                <a:spcPts val="2100"/>
              </a:lnSpc>
              <a:buFont typeface="Arial" panose="020B0604020202020204" pitchFamily="34" charset="0"/>
              <a:buChar char="•"/>
            </a:pPr>
            <a:r>
              <a:rPr lang="en-US" sz="1600" dirty="0">
                <a:solidFill>
                  <a:schemeClr val="tx1"/>
                </a:solidFill>
                <a:effectLst/>
                <a:latin typeface="Arial" panose="020B0604020202020204" pitchFamily="34" charset="0"/>
                <a:sym typeface="+mn-ea"/>
              </a:rPr>
              <a:t>If you expect a delay in your academic progress.</a:t>
            </a:r>
            <a:endParaRPr lang="en-US" sz="1600" b="0" i="0" dirty="0">
              <a:solidFill>
                <a:schemeClr val="tx1"/>
              </a:solidFill>
              <a:effectLst/>
              <a:latin typeface="Arial" panose="020B0604020202020204" pitchFamily="34" charset="0"/>
            </a:endParaRPr>
          </a:p>
          <a:p>
            <a:pPr algn="l">
              <a:lnSpc>
                <a:spcPts val="2100"/>
              </a:lnSpc>
              <a:buFont typeface="Arial" panose="020B0604020202020204" pitchFamily="34" charset="0"/>
              <a:buChar char="•"/>
            </a:pPr>
            <a:r>
              <a:rPr lang="en-US" sz="1600" dirty="0">
                <a:solidFill>
                  <a:schemeClr val="tx1"/>
                </a:solidFill>
                <a:effectLst/>
                <a:latin typeface="Arial" panose="020B0604020202020204" pitchFamily="34" charset="0"/>
                <a:sym typeface="+mn-ea"/>
              </a:rPr>
              <a:t>If you expect to be absent from the required amount of attendance.</a:t>
            </a:r>
            <a:endParaRPr lang="en-US" sz="1600" b="0" i="0" dirty="0">
              <a:solidFill>
                <a:schemeClr val="tx1"/>
              </a:solidFill>
              <a:effectLst/>
              <a:latin typeface="Arial" panose="020B0604020202020204" pitchFamily="34" charset="0"/>
            </a:endParaRPr>
          </a:p>
          <a:p>
            <a:pPr algn="l"/>
            <a:r>
              <a:rPr lang="en-US" sz="1600" dirty="0">
                <a:solidFill>
                  <a:schemeClr val="tx1"/>
                </a:solidFill>
                <a:effectLst/>
                <a:latin typeface="Arial" panose="020B0604020202020204" pitchFamily="34" charset="0"/>
                <a:sym typeface="+mn-ea"/>
              </a:rPr>
              <a:t>Supporting documents (doctor’s note, travel documents, etc.) may be required. Check your my CDI e-mail accounts for any attendance and/or academic progress messages.</a:t>
            </a:r>
            <a:endParaRPr lang="en-US" sz="1600" b="0" i="0" dirty="0">
              <a:solidFill>
                <a:schemeClr val="tx1"/>
              </a:solidFill>
              <a:effectLst/>
              <a:latin typeface="Arial" panose="020B0604020202020204" pitchFamily="34" charset="0"/>
            </a:endParaRPr>
          </a:p>
          <a:p>
            <a:pPr algn="l"/>
            <a:endParaRPr lang="en-US" sz="1600" b="1" dirty="0">
              <a:solidFill>
                <a:schemeClr val="tx1"/>
              </a:solidFill>
              <a:effectLst/>
              <a:latin typeface="Arial" panose="020B0604020202020204" pitchFamily="34" charset="0"/>
              <a:sym typeface="+mn-ea"/>
            </a:endParaRPr>
          </a:p>
          <a:p>
            <a:pPr algn="l"/>
            <a:r>
              <a:rPr lang="en-US" sz="1600" b="1" dirty="0">
                <a:solidFill>
                  <a:schemeClr val="tx1"/>
                </a:solidFill>
                <a:effectLst/>
                <a:latin typeface="Arial" panose="020B0604020202020204" pitchFamily="34" charset="0"/>
                <a:sym typeface="+mn-ea"/>
              </a:rPr>
              <a:t>Students are expected to allocate additional time to their coursework where necessary, in order to meet the learning objectives and assignment requirements of this course.</a:t>
            </a:r>
            <a:endParaRPr lang="en-US" sz="1600" b="0" i="0" dirty="0">
              <a:solidFill>
                <a:schemeClr val="tx1"/>
              </a:solidFill>
              <a:effectLst/>
              <a:latin typeface="Arial" panose="020B0604020202020204" pitchFamily="34" charset="0"/>
            </a:endParaRPr>
          </a:p>
          <a:p>
            <a:endParaRPr lang="en-US" sz="1600" b="0" i="0" dirty="0">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Lockdown Browser</a:t>
            </a:r>
            <a:endParaRPr lang="en-US"/>
          </a:p>
        </p:txBody>
      </p:sp>
      <p:pic>
        <p:nvPicPr>
          <p:cNvPr id="4" name="Content Placeholder 3"/>
          <p:cNvPicPr>
            <a:picLocks noChangeAspect="1"/>
          </p:cNvPicPr>
          <p:nvPr>
            <p:ph idx="1"/>
          </p:nvPr>
        </p:nvPicPr>
        <p:blipFill>
          <a:blip r:embed="rId1"/>
          <a:stretch>
            <a:fillRect/>
          </a:stretch>
        </p:blipFill>
        <p:spPr>
          <a:xfrm>
            <a:off x="609600" y="1690370"/>
            <a:ext cx="8475980" cy="33566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Virtual Classroom Block </a:t>
            </a:r>
            <a:endParaRPr lang="en-US"/>
          </a:p>
        </p:txBody>
      </p:sp>
      <p:sp>
        <p:nvSpPr>
          <p:cNvPr id="3" name="Content Placeholder 2"/>
          <p:cNvSpPr>
            <a:spLocks noGrp="1"/>
          </p:cNvSpPr>
          <p:nvPr>
            <p:ph idx="1"/>
          </p:nvPr>
        </p:nvSpPr>
        <p:spPr/>
        <p:txBody>
          <a:bodyPr/>
          <a:p>
            <a:r>
              <a:rPr lang="en-US" sz="1800" dirty="0">
                <a:sym typeface="+mn-ea"/>
              </a:rPr>
              <a:t>See the virtual Classroom Block on the course homepage this is where your live session recordings will be  (you will also find them in your teams main chat channel). You will also see your hard copy of the test reviews in the VCB (virtual classroom block).</a:t>
            </a:r>
            <a:endParaRPr lang="en-US" sz="1800" dirty="0"/>
          </a:p>
          <a:p>
            <a:endParaRPr lang="en-US" sz="1800"/>
          </a:p>
          <a:p>
            <a:endParaRPr lang="en-US" sz="1800"/>
          </a:p>
        </p:txBody>
      </p:sp>
      <p:pic>
        <p:nvPicPr>
          <p:cNvPr id="5" name="Picture 4"/>
          <p:cNvPicPr>
            <a:picLocks noChangeAspect="1"/>
          </p:cNvPicPr>
          <p:nvPr/>
        </p:nvPicPr>
        <p:blipFill>
          <a:blip r:embed="rId1"/>
          <a:stretch>
            <a:fillRect/>
          </a:stretch>
        </p:blipFill>
        <p:spPr>
          <a:xfrm>
            <a:off x="2962910" y="2569845"/>
            <a:ext cx="4032885" cy="39833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Sessions </a:t>
            </a:r>
            <a:endParaRPr lang="en-US"/>
          </a:p>
        </p:txBody>
      </p:sp>
      <p:pic>
        <p:nvPicPr>
          <p:cNvPr id="4" name="Content Placeholder 3"/>
          <p:cNvPicPr>
            <a:picLocks noChangeAspect="1"/>
          </p:cNvPicPr>
          <p:nvPr>
            <p:ph idx="1"/>
          </p:nvPr>
        </p:nvPicPr>
        <p:blipFill>
          <a:blip r:embed="rId1"/>
          <a:stretch>
            <a:fillRect/>
          </a:stretch>
        </p:blipFill>
        <p:spPr>
          <a:xfrm>
            <a:off x="1243330" y="1547495"/>
            <a:ext cx="5307330" cy="45262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Assignments see session 1 for instructions </a:t>
            </a:r>
            <a:endParaRPr lang="en-US"/>
          </a:p>
        </p:txBody>
      </p:sp>
      <p:pic>
        <p:nvPicPr>
          <p:cNvPr id="4" name="Content Placeholder 3"/>
          <p:cNvPicPr>
            <a:picLocks noChangeAspect="1"/>
          </p:cNvPicPr>
          <p:nvPr>
            <p:ph idx="1"/>
          </p:nvPr>
        </p:nvPicPr>
        <p:blipFill>
          <a:blip r:embed="rId1"/>
          <a:stretch>
            <a:fillRect/>
          </a:stretch>
        </p:blipFill>
        <p:spPr>
          <a:xfrm>
            <a:off x="1815465" y="1417955"/>
            <a:ext cx="5307330" cy="45262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1 </a:t>
            </a:r>
            <a:endParaRPr lang="en-US"/>
          </a:p>
        </p:txBody>
      </p:sp>
      <p:pic>
        <p:nvPicPr>
          <p:cNvPr id="4" name="Content Placeholder 3"/>
          <p:cNvPicPr>
            <a:picLocks noChangeAspect="1"/>
          </p:cNvPicPr>
          <p:nvPr>
            <p:ph idx="1"/>
          </p:nvPr>
        </p:nvPicPr>
        <p:blipFill>
          <a:blip r:embed="rId1"/>
          <a:stretch>
            <a:fillRect/>
          </a:stretch>
        </p:blipFill>
        <p:spPr>
          <a:xfrm>
            <a:off x="3708400" y="1600200"/>
            <a:ext cx="4773930"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748280" y="1600200"/>
            <a:ext cx="6694170" cy="4526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PRVO Course Overview</a:t>
            </a:r>
            <a:endParaRPr lang="en-US"/>
          </a:p>
        </p:txBody>
      </p:sp>
      <p:sp>
        <p:nvSpPr>
          <p:cNvPr id="3" name="Content Placeholder 2"/>
          <p:cNvSpPr>
            <a:spLocks noGrp="1"/>
          </p:cNvSpPr>
          <p:nvPr>
            <p:ph idx="1"/>
          </p:nvPr>
        </p:nvSpPr>
        <p:spPr/>
        <p:txBody>
          <a:bodyPr/>
          <a:p>
            <a:r>
              <a:rPr lang="en-US"/>
              <a:t>Log into MyCampus</a:t>
            </a:r>
            <a:endParaRPr lang="en-US"/>
          </a:p>
          <a:p>
            <a:endParaRPr lang="en-US">
              <a:sym typeface="+mn-ea"/>
            </a:endParaRPr>
          </a:p>
          <a:p>
            <a:r>
              <a:rPr lang="en-US">
                <a:sym typeface="+mn-ea"/>
              </a:rPr>
              <a:t>See your current course listing on the left-hand side.</a:t>
            </a:r>
            <a:endParaRPr lang="en-US">
              <a:sym typeface="+mn-ea"/>
            </a:endParaRPr>
          </a:p>
          <a:p>
            <a:endParaRPr lang="en-US">
              <a:sym typeface="+mn-ea"/>
            </a:endParaRPr>
          </a:p>
          <a:p>
            <a:r>
              <a:rPr lang="en-US">
                <a:sym typeface="+mn-ea"/>
              </a:rPr>
              <a:t>Select PRVO – Preventative Health Promotion</a:t>
            </a:r>
            <a:endParaRPr lang="en-US">
              <a:sym typeface="+mn-ea"/>
            </a:endParaRPr>
          </a:p>
          <a:p>
            <a:endParaRPr lang="en-US">
              <a:sym typeface="+mn-ea"/>
            </a:endParaRPr>
          </a:p>
          <a:p>
            <a:r>
              <a:rPr lang="en-US">
                <a:sym typeface="+mn-ea"/>
              </a:rPr>
              <a:t>You should be at the PRVO course homepage now.</a:t>
            </a:r>
            <a:endParaRPr lang="en-US">
              <a:sym typeface="+mn-ea"/>
            </a:endParaRP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1 Instructions continued </a:t>
            </a:r>
            <a:endParaRPr lang="en-US"/>
          </a:p>
        </p:txBody>
      </p:sp>
      <p:pic>
        <p:nvPicPr>
          <p:cNvPr id="4" name="Content Placeholder 3"/>
          <p:cNvPicPr>
            <a:picLocks noChangeAspect="1"/>
          </p:cNvPicPr>
          <p:nvPr>
            <p:ph idx="1"/>
          </p:nvPr>
        </p:nvPicPr>
        <p:blipFill>
          <a:blip r:embed="rId1"/>
          <a:stretch>
            <a:fillRect/>
          </a:stretch>
        </p:blipFill>
        <p:spPr>
          <a:xfrm>
            <a:off x="2494915" y="1843405"/>
            <a:ext cx="7200900" cy="4038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1 Continued</a:t>
            </a:r>
            <a:endParaRPr lang="en-US"/>
          </a:p>
        </p:txBody>
      </p:sp>
      <p:pic>
        <p:nvPicPr>
          <p:cNvPr id="4" name="Content Placeholder 3"/>
          <p:cNvPicPr>
            <a:picLocks noChangeAspect="1"/>
          </p:cNvPicPr>
          <p:nvPr>
            <p:ph idx="1"/>
          </p:nvPr>
        </p:nvPicPr>
        <p:blipFill>
          <a:blip r:embed="rId1"/>
          <a:stretch>
            <a:fillRect/>
          </a:stretch>
        </p:blipFill>
        <p:spPr>
          <a:xfrm>
            <a:off x="2757170" y="3186430"/>
            <a:ext cx="6677025" cy="13525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submission instructions </a:t>
            </a:r>
            <a:endParaRPr lang="en-US"/>
          </a:p>
        </p:txBody>
      </p:sp>
      <p:pic>
        <p:nvPicPr>
          <p:cNvPr id="4" name="Content Placeholder 3"/>
          <p:cNvPicPr>
            <a:picLocks noChangeAspect="1"/>
          </p:cNvPicPr>
          <p:nvPr>
            <p:ph idx="1"/>
          </p:nvPr>
        </p:nvPicPr>
        <p:blipFill>
          <a:blip r:embed="rId1"/>
          <a:stretch>
            <a:fillRect/>
          </a:stretch>
        </p:blipFill>
        <p:spPr>
          <a:xfrm>
            <a:off x="795655" y="1490980"/>
            <a:ext cx="7381875" cy="1581150"/>
          </a:xfrm>
          <a:prstGeom prst="rect">
            <a:avLst/>
          </a:prstGeom>
        </p:spPr>
      </p:pic>
      <p:sp>
        <p:nvSpPr>
          <p:cNvPr id="5" name="Text Box 4"/>
          <p:cNvSpPr txBox="1"/>
          <p:nvPr/>
        </p:nvSpPr>
        <p:spPr>
          <a:xfrm>
            <a:off x="868680" y="3428365"/>
            <a:ext cx="6858000" cy="368300"/>
          </a:xfrm>
          <a:prstGeom prst="rect">
            <a:avLst/>
          </a:prstGeom>
          <a:noFill/>
        </p:spPr>
        <p:txBody>
          <a:bodyPr wrap="square" rtlCol="0">
            <a:spAutoFit/>
          </a:bodyPr>
          <a:p>
            <a:r>
              <a:rPr lang="en-US"/>
              <a:t>CatherineHillPRVOWellnessWheel</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1 Grading Criteria</a:t>
            </a:r>
            <a:endParaRPr lang="en-US"/>
          </a:p>
        </p:txBody>
      </p:sp>
      <p:pic>
        <p:nvPicPr>
          <p:cNvPr id="4" name="Content Placeholder 3"/>
          <p:cNvPicPr>
            <a:picLocks noChangeAspect="1"/>
          </p:cNvPicPr>
          <p:nvPr>
            <p:ph idx="1"/>
          </p:nvPr>
        </p:nvPicPr>
        <p:blipFill>
          <a:blip r:embed="rId1"/>
          <a:stretch>
            <a:fillRect/>
          </a:stretch>
        </p:blipFill>
        <p:spPr>
          <a:xfrm>
            <a:off x="2623820" y="1843405"/>
            <a:ext cx="6943725" cy="4038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1 Rubric</a:t>
            </a:r>
            <a:endParaRPr lang="en-US"/>
          </a:p>
        </p:txBody>
      </p:sp>
      <p:pic>
        <p:nvPicPr>
          <p:cNvPr id="4" name="Content Placeholder 3"/>
          <p:cNvPicPr>
            <a:picLocks noChangeAspect="1"/>
          </p:cNvPicPr>
          <p:nvPr>
            <p:ph idx="1"/>
          </p:nvPr>
        </p:nvPicPr>
        <p:blipFill>
          <a:blip r:embed="rId1"/>
          <a:stretch>
            <a:fillRect/>
          </a:stretch>
        </p:blipFill>
        <p:spPr>
          <a:xfrm>
            <a:off x="3302635" y="1600200"/>
            <a:ext cx="5586095" cy="45262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Example of a wellness wheel</a:t>
            </a:r>
            <a:endParaRPr lang="en-US"/>
          </a:p>
        </p:txBody>
      </p:sp>
      <p:pic>
        <p:nvPicPr>
          <p:cNvPr id="4" name="Content Placeholder 3"/>
          <p:cNvPicPr>
            <a:picLocks noChangeAspect="1"/>
          </p:cNvPicPr>
          <p:nvPr>
            <p:ph idx="1"/>
          </p:nvPr>
        </p:nvPicPr>
        <p:blipFill>
          <a:blip r:embed="rId1"/>
          <a:stretch>
            <a:fillRect/>
          </a:stretch>
        </p:blipFill>
        <p:spPr>
          <a:xfrm>
            <a:off x="4015105" y="1600200"/>
            <a:ext cx="4161155" cy="45262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1 Submission in Session 5</a:t>
            </a:r>
            <a:endParaRPr lang="en-US"/>
          </a:p>
        </p:txBody>
      </p:sp>
      <p:pic>
        <p:nvPicPr>
          <p:cNvPr id="4" name="Content Placeholder 3"/>
          <p:cNvPicPr>
            <a:picLocks noChangeAspect="1"/>
          </p:cNvPicPr>
          <p:nvPr>
            <p:ph idx="1"/>
          </p:nvPr>
        </p:nvPicPr>
        <p:blipFill>
          <a:blip r:embed="rId1"/>
          <a:stretch>
            <a:fillRect/>
          </a:stretch>
        </p:blipFill>
        <p:spPr>
          <a:xfrm>
            <a:off x="3245485" y="1600200"/>
            <a:ext cx="5699760" cy="45262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Add Submission </a:t>
            </a:r>
            <a:endParaRPr lang="en-US"/>
          </a:p>
        </p:txBody>
      </p:sp>
      <p:pic>
        <p:nvPicPr>
          <p:cNvPr id="4" name="Content Placeholder 3"/>
          <p:cNvPicPr>
            <a:picLocks noChangeAspect="1"/>
          </p:cNvPicPr>
          <p:nvPr>
            <p:ph idx="1"/>
          </p:nvPr>
        </p:nvPicPr>
        <p:blipFill>
          <a:blip r:embed="rId1"/>
          <a:stretch>
            <a:fillRect/>
          </a:stretch>
        </p:blipFill>
        <p:spPr>
          <a:xfrm>
            <a:off x="2263775" y="1600200"/>
            <a:ext cx="7663180" cy="45262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Click on the paper icon highlighted below</a:t>
            </a:r>
            <a:endParaRPr lang="en-US"/>
          </a:p>
        </p:txBody>
      </p:sp>
      <p:pic>
        <p:nvPicPr>
          <p:cNvPr id="4" name="Content Placeholder 3"/>
          <p:cNvPicPr>
            <a:picLocks noChangeAspect="1"/>
          </p:cNvPicPr>
          <p:nvPr>
            <p:ph idx="1"/>
          </p:nvPr>
        </p:nvPicPr>
        <p:blipFill>
          <a:blip r:embed="rId1"/>
          <a:stretch>
            <a:fillRect/>
          </a:stretch>
        </p:blipFill>
        <p:spPr>
          <a:xfrm>
            <a:off x="775335" y="1600200"/>
            <a:ext cx="10640695" cy="45262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Choose file - select from the location it’s saved on your device.</a:t>
            </a:r>
            <a:endParaRPr lang="en-US"/>
          </a:p>
        </p:txBody>
      </p:sp>
      <p:pic>
        <p:nvPicPr>
          <p:cNvPr id="4" name="Content Placeholder 3"/>
          <p:cNvPicPr>
            <a:picLocks noChangeAspect="1"/>
          </p:cNvPicPr>
          <p:nvPr>
            <p:ph idx="1"/>
          </p:nvPr>
        </p:nvPicPr>
        <p:blipFill>
          <a:blip r:embed="rId1"/>
          <a:stretch>
            <a:fillRect/>
          </a:stretch>
        </p:blipFill>
        <p:spPr>
          <a:xfrm>
            <a:off x="1808480" y="1600200"/>
            <a:ext cx="8574405" cy="4526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Course Outline </a:t>
            </a:r>
            <a:endParaRPr lang="en-US"/>
          </a:p>
        </p:txBody>
      </p:sp>
      <p:pic>
        <p:nvPicPr>
          <p:cNvPr id="4" name="Content Placeholder 3"/>
          <p:cNvPicPr>
            <a:picLocks noChangeAspect="1"/>
          </p:cNvPicPr>
          <p:nvPr>
            <p:ph idx="1"/>
          </p:nvPr>
        </p:nvPicPr>
        <p:blipFill>
          <a:blip r:embed="rId1"/>
          <a:stretch>
            <a:fillRect/>
          </a:stretch>
        </p:blipFill>
        <p:spPr>
          <a:xfrm>
            <a:off x="1427480" y="1600200"/>
            <a:ext cx="9336405" cy="45262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Save changes </a:t>
            </a:r>
            <a:endParaRPr lang="en-US"/>
          </a:p>
        </p:txBody>
      </p:sp>
      <p:pic>
        <p:nvPicPr>
          <p:cNvPr id="4" name="Content Placeholder 3"/>
          <p:cNvPicPr>
            <a:picLocks noChangeAspect="1"/>
          </p:cNvPicPr>
          <p:nvPr>
            <p:ph idx="1"/>
          </p:nvPr>
        </p:nvPicPr>
        <p:blipFill>
          <a:blip r:embed="rId1"/>
          <a:stretch>
            <a:fillRect/>
          </a:stretch>
        </p:blipFill>
        <p:spPr>
          <a:xfrm>
            <a:off x="609600" y="1775460"/>
            <a:ext cx="10972800" cy="41744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Assignment # 2 </a:t>
            </a:r>
            <a:endParaRPr lang="en-US"/>
          </a:p>
        </p:txBody>
      </p:sp>
      <p:pic>
        <p:nvPicPr>
          <p:cNvPr id="4" name="Content Placeholder 3"/>
          <p:cNvPicPr>
            <a:picLocks noChangeAspect="1"/>
          </p:cNvPicPr>
          <p:nvPr>
            <p:ph idx="1"/>
          </p:nvPr>
        </p:nvPicPr>
        <p:blipFill>
          <a:blip r:embed="rId1"/>
          <a:stretch>
            <a:fillRect/>
          </a:stretch>
        </p:blipFill>
        <p:spPr>
          <a:xfrm>
            <a:off x="3817620" y="1600200"/>
            <a:ext cx="4555490" cy="4526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Submission of Assignment # 2</a:t>
            </a:r>
            <a:endParaRPr lang="en-US"/>
          </a:p>
        </p:txBody>
      </p:sp>
      <p:sp>
        <p:nvSpPr>
          <p:cNvPr id="3" name="Content Placeholder 2"/>
          <p:cNvSpPr>
            <a:spLocks noGrp="1"/>
          </p:cNvSpPr>
          <p:nvPr>
            <p:ph idx="1"/>
          </p:nvPr>
        </p:nvSpPr>
        <p:spPr/>
        <p:txBody>
          <a:bodyPr/>
          <a:p>
            <a:r>
              <a:rPr lang="en-US"/>
              <a:t>same as assignment # 1 </a:t>
            </a:r>
            <a:endParaRPr lang="en-US"/>
          </a:p>
          <a:p>
            <a:endParaRPr lang="en-US"/>
          </a:p>
        </p:txBody>
      </p:sp>
      <p:pic>
        <p:nvPicPr>
          <p:cNvPr id="4" name="Picture 3"/>
          <p:cNvPicPr>
            <a:picLocks noChangeAspect="1"/>
          </p:cNvPicPr>
          <p:nvPr/>
        </p:nvPicPr>
        <p:blipFill>
          <a:blip r:embed="rId1"/>
          <a:stretch>
            <a:fillRect/>
          </a:stretch>
        </p:blipFill>
        <p:spPr>
          <a:xfrm>
            <a:off x="931545" y="2572385"/>
            <a:ext cx="7391400" cy="32956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Research Assignment Instructions </a:t>
            </a:r>
            <a:endParaRPr lang="en-US"/>
          </a:p>
        </p:txBody>
      </p:sp>
      <p:sp>
        <p:nvSpPr>
          <p:cNvPr id="3" name="Content Placeholder 2"/>
          <p:cNvSpPr>
            <a:spLocks noGrp="1"/>
          </p:cNvSpPr>
          <p:nvPr>
            <p:ph idx="1"/>
          </p:nvPr>
        </p:nvSpPr>
        <p:spPr/>
        <p:txBody>
          <a:bodyPr/>
          <a:p>
            <a:r>
              <a:rPr lang="en-US" dirty="0">
                <a:sym typeface="+mn-ea"/>
              </a:rPr>
              <a:t>You can create it in a word document or PowerPoint Slide Show.</a:t>
            </a:r>
            <a:endParaRPr lang="en-US" dirty="0"/>
          </a:p>
          <a:p>
            <a:r>
              <a:rPr lang="en-US" dirty="0">
                <a:sym typeface="+mn-ea"/>
              </a:rPr>
              <a:t>Follow APA style formatting – even if it’s in PowerPoint.</a:t>
            </a:r>
            <a:endParaRPr lang="en-US" dirty="0"/>
          </a:p>
          <a:p>
            <a:r>
              <a:rPr lang="en-US" dirty="0">
                <a:sym typeface="+mn-ea"/>
              </a:rPr>
              <a:t>Title page</a:t>
            </a:r>
            <a:endParaRPr lang="en-US" dirty="0"/>
          </a:p>
          <a:p>
            <a:r>
              <a:rPr lang="en-US" dirty="0">
                <a:sym typeface="+mn-ea"/>
              </a:rPr>
              <a:t>Reference Page</a:t>
            </a:r>
            <a:endParaRPr lang="en-US" dirty="0">
              <a:sym typeface="+mn-ea"/>
            </a:endParaRPr>
          </a:p>
          <a:p>
            <a:endParaRPr lang="en-US" dirty="0">
              <a:sym typeface="+mn-ea"/>
            </a:endParaRPr>
          </a:p>
          <a:p>
            <a:r>
              <a:rPr lang="en-US" altLang="en-US" dirty="0"/>
              <a:t>https://apastyle.apa.org/style-grammar-guidelines/paper-format</a:t>
            </a:r>
            <a:endParaRPr lang="en-US" altLang="en-US" dirty="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Activities </a:t>
            </a:r>
            <a:endParaRPr lang="en-US"/>
          </a:p>
        </p:txBody>
      </p:sp>
      <p:sp>
        <p:nvSpPr>
          <p:cNvPr id="3" name="Content Placeholder 2"/>
          <p:cNvSpPr>
            <a:spLocks noGrp="1"/>
          </p:cNvSpPr>
          <p:nvPr>
            <p:ph idx="1"/>
          </p:nvPr>
        </p:nvSpPr>
        <p:spPr/>
        <p:txBody>
          <a:bodyPr/>
          <a:p>
            <a:r>
              <a:rPr lang="en-US" sz="1800"/>
              <a:t>0/0 = F  - this will count in your participation mark at the end of the course.  the 0/0 just means the activity itself has no weight on the final mark except in participation percent.</a:t>
            </a:r>
            <a:endParaRPr lang="en-US" sz="1800"/>
          </a:p>
          <a:p>
            <a:endParaRPr lang="en-US"/>
          </a:p>
          <a:p>
            <a:endParaRPr lang="en-US"/>
          </a:p>
        </p:txBody>
      </p:sp>
      <p:pic>
        <p:nvPicPr>
          <p:cNvPr id="4" name="Picture 3"/>
          <p:cNvPicPr>
            <a:picLocks noChangeAspect="1"/>
          </p:cNvPicPr>
          <p:nvPr/>
        </p:nvPicPr>
        <p:blipFill>
          <a:blip r:embed="rId1"/>
          <a:stretch>
            <a:fillRect/>
          </a:stretch>
        </p:blipFill>
        <p:spPr>
          <a:xfrm>
            <a:off x="3300730" y="2458720"/>
            <a:ext cx="3990340" cy="33299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Exams </a:t>
            </a:r>
            <a:endParaRPr lang="en-US"/>
          </a:p>
        </p:txBody>
      </p:sp>
      <p:sp>
        <p:nvSpPr>
          <p:cNvPr id="3" name="Content Placeholder 2"/>
          <p:cNvSpPr>
            <a:spLocks noGrp="1"/>
          </p:cNvSpPr>
          <p:nvPr>
            <p:ph idx="1"/>
          </p:nvPr>
        </p:nvSpPr>
        <p:spPr/>
        <p:txBody>
          <a:bodyPr/>
          <a:p>
            <a:r>
              <a:rPr lang="en-US" sz="2000" dirty="0">
                <a:sym typeface="+mn-ea"/>
              </a:rPr>
              <a:t>You will see the link for the exams a couple of days before it’s due</a:t>
            </a:r>
            <a:endParaRPr lang="en-US" sz="2000" dirty="0"/>
          </a:p>
          <a:p>
            <a:r>
              <a:rPr lang="en-US" sz="2000" dirty="0">
                <a:sym typeface="+mn-ea"/>
              </a:rPr>
              <a:t>Final exam Session 10.</a:t>
            </a:r>
            <a:endParaRPr lang="en-US" sz="2000" dirty="0"/>
          </a:p>
          <a:p>
            <a:r>
              <a:rPr lang="en-US" sz="2000" dirty="0">
                <a:sym typeface="+mn-ea"/>
              </a:rPr>
              <a:t>If you can’t write it on the Friday then you have until Sunday to take the exam.</a:t>
            </a:r>
            <a:endParaRPr lang="en-US" sz="2000" dirty="0"/>
          </a:p>
          <a:p>
            <a:r>
              <a:rPr lang="en-US" sz="2000" dirty="0">
                <a:sym typeface="+mn-ea"/>
              </a:rPr>
              <a:t>Once  you start you have to finish the attempt.</a:t>
            </a:r>
            <a:endParaRPr lang="en-US" sz="2000" dirty="0"/>
          </a:p>
          <a:p>
            <a:r>
              <a:rPr lang="en-US" sz="2000" dirty="0">
                <a:sym typeface="+mn-ea"/>
              </a:rPr>
              <a:t>You need 70 % to pass the exam</a:t>
            </a:r>
            <a:endParaRPr lang="en-US" sz="2000" dirty="0"/>
          </a:p>
          <a:p>
            <a:r>
              <a:rPr lang="en-US" sz="2000" dirty="0">
                <a:sym typeface="+mn-ea"/>
              </a:rPr>
              <a:t>If you do not pass – you will get one more attempt but will have to wait 24 hours to make another attempt.</a:t>
            </a:r>
            <a:endParaRPr lang="en-CA" sz="2000" dirty="0"/>
          </a:p>
          <a:p>
            <a:endParaRPr 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sym typeface="+mn-ea"/>
              </a:rPr>
              <a:t>View the required textbooks in the course outline</a:t>
            </a:r>
            <a:endParaRPr lang="en-US"/>
          </a:p>
        </p:txBody>
      </p:sp>
      <p:pic>
        <p:nvPicPr>
          <p:cNvPr id="4" name="Content Placeholder 3"/>
          <p:cNvPicPr>
            <a:picLocks noChangeAspect="1"/>
          </p:cNvPicPr>
          <p:nvPr>
            <p:ph idx="1"/>
          </p:nvPr>
        </p:nvPicPr>
        <p:blipFill>
          <a:blip r:embed="rId1"/>
          <a:stretch>
            <a:fillRect/>
          </a:stretch>
        </p:blipFill>
        <p:spPr>
          <a:xfrm>
            <a:off x="3385820" y="2467610"/>
            <a:ext cx="5419725" cy="2790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Textbooks </a:t>
            </a:r>
            <a:endParaRPr lang="en-US"/>
          </a:p>
        </p:txBody>
      </p:sp>
      <p:sp>
        <p:nvSpPr>
          <p:cNvPr id="3" name="Content Placeholder 2"/>
          <p:cNvSpPr>
            <a:spLocks noGrp="1"/>
          </p:cNvSpPr>
          <p:nvPr>
            <p:ph idx="1"/>
          </p:nvPr>
        </p:nvSpPr>
        <p:spPr/>
        <p:txBody>
          <a:bodyPr/>
          <a:p>
            <a:r>
              <a:rPr lang="en-US" sz="1800">
                <a:sym typeface="+mn-ea"/>
              </a:rPr>
              <a:t>Will appear on the right-hand side of the PRMO course homepage, under Textbook resources.</a:t>
            </a:r>
            <a:endParaRPr lang="en-US" sz="1800"/>
          </a:p>
          <a:p>
            <a:r>
              <a:rPr lang="en-US" sz="1800">
                <a:sym typeface="+mn-ea"/>
              </a:rPr>
              <a:t>You have to be logged in, read through the course outline, and do a few activities in session.  (30 mins) then log out and log back in to refresh MyCampus.</a:t>
            </a:r>
            <a:endParaRPr lang="en-US" sz="1800"/>
          </a:p>
          <a:p>
            <a:r>
              <a:rPr lang="en-US" sz="1800">
                <a:sym typeface="+mn-ea"/>
              </a:rPr>
              <a:t>I suggest using the textbook resources link rather than the session reading links. </a:t>
            </a:r>
            <a:endParaRPr lang="en-US" sz="1800"/>
          </a:p>
        </p:txBody>
      </p:sp>
      <p:pic>
        <p:nvPicPr>
          <p:cNvPr id="4" name="Picture 3"/>
          <p:cNvPicPr>
            <a:picLocks noChangeAspect="1"/>
          </p:cNvPicPr>
          <p:nvPr/>
        </p:nvPicPr>
        <p:blipFill>
          <a:blip r:embed="rId1"/>
          <a:stretch>
            <a:fillRect/>
          </a:stretch>
        </p:blipFill>
        <p:spPr>
          <a:xfrm>
            <a:off x="738505" y="3141980"/>
            <a:ext cx="8983345" cy="25533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Vital Source </a:t>
            </a:r>
            <a:endParaRPr lang="en-US"/>
          </a:p>
        </p:txBody>
      </p:sp>
      <p:pic>
        <p:nvPicPr>
          <p:cNvPr id="4" name="Content Placeholder 3"/>
          <p:cNvPicPr>
            <a:picLocks noChangeAspect="1"/>
          </p:cNvPicPr>
          <p:nvPr>
            <p:ph idx="1"/>
          </p:nvPr>
        </p:nvPicPr>
        <p:blipFill>
          <a:blip r:embed="rId1"/>
          <a:stretch>
            <a:fillRect/>
          </a:stretch>
        </p:blipFill>
        <p:spPr>
          <a:xfrm>
            <a:off x="1427480" y="1600200"/>
            <a:ext cx="9336405" cy="4526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Course duration </a:t>
            </a:r>
            <a:endParaRPr lang="en-US"/>
          </a:p>
        </p:txBody>
      </p:sp>
      <p:sp>
        <p:nvSpPr>
          <p:cNvPr id="3" name="Content Placeholder 2"/>
          <p:cNvSpPr>
            <a:spLocks noGrp="1"/>
          </p:cNvSpPr>
          <p:nvPr>
            <p:ph idx="1"/>
          </p:nvPr>
        </p:nvSpPr>
        <p:spPr/>
        <p:txBody>
          <a:bodyPr/>
          <a:p>
            <a:r>
              <a:rPr lang="en-US" altLang="en-US"/>
              <a:t>20 hours per week for 2 weeks (40 total course hours)</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Course Objectives </a:t>
            </a:r>
            <a:endParaRPr lang="en-US"/>
          </a:p>
        </p:txBody>
      </p:sp>
      <p:pic>
        <p:nvPicPr>
          <p:cNvPr id="4" name="Content Placeholder 3"/>
          <p:cNvPicPr>
            <a:picLocks noChangeAspect="1"/>
          </p:cNvPicPr>
          <p:nvPr>
            <p:ph idx="1"/>
          </p:nvPr>
        </p:nvPicPr>
        <p:blipFill>
          <a:blip r:embed="rId1"/>
          <a:stretch>
            <a:fillRect/>
          </a:stretch>
        </p:blipFill>
        <p:spPr>
          <a:xfrm>
            <a:off x="2329180" y="1273810"/>
            <a:ext cx="7541260" cy="5184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Course Objectives</a:t>
            </a:r>
            <a:endParaRPr lang="en-US"/>
          </a:p>
        </p:txBody>
      </p:sp>
      <p:pic>
        <p:nvPicPr>
          <p:cNvPr id="4" name="Content Placeholder 3"/>
          <p:cNvPicPr>
            <a:picLocks noChangeAspect="1"/>
          </p:cNvPicPr>
          <p:nvPr>
            <p:ph idx="1"/>
          </p:nvPr>
        </p:nvPicPr>
        <p:blipFill>
          <a:blip r:embed="rId1"/>
          <a:stretch>
            <a:fillRect/>
          </a:stretch>
        </p:blipFill>
        <p:spPr>
          <a:xfrm>
            <a:off x="1602740" y="1218565"/>
            <a:ext cx="8637270" cy="5083175"/>
          </a:xfrm>
          <a:prstGeom prst="rect">
            <a:avLst/>
          </a:prstGeom>
        </p:spPr>
      </p:pic>
    </p:spTree>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3972</Words>
  <Application>WPS Presentation</Application>
  <PresentationFormat>Widescreen</PresentationFormat>
  <Paragraphs>133</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SimSun</vt:lpstr>
      <vt:lpstr>Wingdings</vt:lpstr>
      <vt:lpstr>Microsoft YaHei</vt:lpstr>
      <vt:lpstr>Arial Unicode MS</vt:lpstr>
      <vt:lpstr>Calibri</vt:lpstr>
      <vt:lpstr>Art_mountaineering</vt:lpstr>
      <vt:lpstr>PRVO</vt:lpstr>
      <vt:lpstr>PRVO Course Overview</vt:lpstr>
      <vt:lpstr>Course Outline </vt:lpstr>
      <vt:lpstr>View the required textbooks in the course outline</vt:lpstr>
      <vt:lpstr>Textbooks </vt:lpstr>
      <vt:lpstr>Vital Source </vt:lpstr>
      <vt:lpstr>Course duration </vt:lpstr>
      <vt:lpstr>Course Objectives </vt:lpstr>
      <vt:lpstr>Course Objectives</vt:lpstr>
      <vt:lpstr>Attendance </vt:lpstr>
      <vt:lpstr>Course Assessment </vt:lpstr>
      <vt:lpstr>Course Assessment</vt:lpstr>
      <vt:lpstr>Attendance and Progress Tracking </vt:lpstr>
      <vt:lpstr>Lockdown Browser</vt:lpstr>
      <vt:lpstr>Virtual Classroom Block </vt:lpstr>
      <vt:lpstr>Sessions </vt:lpstr>
      <vt:lpstr>Assignments see session 1 for instructions </vt:lpstr>
      <vt:lpstr>Assignment # 1 </vt:lpstr>
      <vt:lpstr>PowerPoint 演示文稿</vt:lpstr>
      <vt:lpstr>PowerPoint 演示文稿</vt:lpstr>
      <vt:lpstr>PowerPoint 演示文稿</vt:lpstr>
      <vt:lpstr>submission instructions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Assignment # 2 </vt:lpstr>
      <vt:lpstr>Submission of Assignment # 2</vt:lpstr>
      <vt:lpstr>Research Assignment Instructions </vt:lpstr>
      <vt:lpstr>Activities </vt:lpstr>
      <vt:lpstr>Exams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PRVO</dc:title>
  <dc:creator>Catherine Hill</dc:creator>
  <cp:lastModifiedBy>Catherine Hill</cp:lastModifiedBy>
  <cp:revision>2</cp:revision>
  <dcterms:created xsi:type="dcterms:W3CDTF">2025-03-27T02:52:00Z</dcterms:created>
  <dcterms:modified xsi:type="dcterms:W3CDTF">2025-03-28T20:47:44Z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3D9D6B203EE24AC39C0430B42FE8D874_13</vt:lpwstr>
  </property>
  <property fmtid="{D5CDD505-2E9C-101B-9397-08002B2CF9AE}" pid="3" name="KSOProductBuildVer">
    <vt:lpwstr>1033-12.2.0.20326</vt:lpwstr>
  </property>
</Properties>
</file>