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5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Hill" userId="c2b5ef82-0bca-48b4-95ef-b0a005602865" providerId="ADAL" clId="{82C9EA7C-6DA1-467A-B9DC-A212FAD4BD5C}"/>
    <pc:docChg chg="custSel delSld modSld">
      <pc:chgData name="Catherine Hill" userId="c2b5ef82-0bca-48b4-95ef-b0a005602865" providerId="ADAL" clId="{82C9EA7C-6DA1-467A-B9DC-A212FAD4BD5C}" dt="2024-08-20T20:43:33.781" v="270" actId="26606"/>
      <pc:docMkLst>
        <pc:docMk/>
      </pc:docMkLst>
      <pc:sldChg chg="modSp mod">
        <pc:chgData name="Catherine Hill" userId="c2b5ef82-0bca-48b4-95ef-b0a005602865" providerId="ADAL" clId="{82C9EA7C-6DA1-467A-B9DC-A212FAD4BD5C}" dt="2024-08-20T20:35:55.285" v="142" actId="255"/>
        <pc:sldMkLst>
          <pc:docMk/>
          <pc:sldMk cId="476007650" sldId="260"/>
        </pc:sldMkLst>
      </pc:sldChg>
      <pc:sldChg chg="del">
        <pc:chgData name="Catherine Hill" userId="c2b5ef82-0bca-48b4-95ef-b0a005602865" providerId="ADAL" clId="{82C9EA7C-6DA1-467A-B9DC-A212FAD4BD5C}" dt="2024-08-20T20:02:32.026" v="135" actId="2696"/>
        <pc:sldMkLst>
          <pc:docMk/>
          <pc:sldMk cId="1050488932" sldId="262"/>
        </pc:sldMkLst>
      </pc:sldChg>
      <pc:sldChg chg="modSp">
        <pc:chgData name="Catherine Hill" userId="c2b5ef82-0bca-48b4-95ef-b0a005602865" providerId="ADAL" clId="{82C9EA7C-6DA1-467A-B9DC-A212FAD4BD5C}" dt="2024-08-20T20:02:17.920" v="134" actId="20577"/>
        <pc:sldMkLst>
          <pc:docMk/>
          <pc:sldMk cId="3223101440" sldId="263"/>
        </pc:sldMkLst>
      </pc:sldChg>
      <pc:sldChg chg="modSp del mod">
        <pc:chgData name="Catherine Hill" userId="c2b5ef82-0bca-48b4-95ef-b0a005602865" providerId="ADAL" clId="{82C9EA7C-6DA1-467A-B9DC-A212FAD4BD5C}" dt="2024-08-20T20:02:06.626" v="133" actId="2696"/>
        <pc:sldMkLst>
          <pc:docMk/>
          <pc:sldMk cId="1311660531" sldId="264"/>
        </pc:sldMkLst>
      </pc:sldChg>
      <pc:sldChg chg="addSp modSp mod setBg">
        <pc:chgData name="Catherine Hill" userId="c2b5ef82-0bca-48b4-95ef-b0a005602865" providerId="ADAL" clId="{82C9EA7C-6DA1-467A-B9DC-A212FAD4BD5C}" dt="2024-08-20T20:36:26.331" v="143" actId="26606"/>
        <pc:sldMkLst>
          <pc:docMk/>
          <pc:sldMk cId="953019811" sldId="266"/>
        </pc:sldMkLst>
      </pc:sldChg>
      <pc:sldChg chg="addSp delSp modSp mod">
        <pc:chgData name="Catherine Hill" userId="c2b5ef82-0bca-48b4-95ef-b0a005602865" providerId="ADAL" clId="{82C9EA7C-6DA1-467A-B9DC-A212FAD4BD5C}" dt="2024-08-20T20:36:37.803" v="144" actId="26606"/>
        <pc:sldMkLst>
          <pc:docMk/>
          <pc:sldMk cId="4231616864" sldId="267"/>
        </pc:sldMkLst>
      </pc:sldChg>
      <pc:sldChg chg="addSp delSp modSp mod">
        <pc:chgData name="Catherine Hill" userId="c2b5ef82-0bca-48b4-95ef-b0a005602865" providerId="ADAL" clId="{82C9EA7C-6DA1-467A-B9DC-A212FAD4BD5C}" dt="2024-08-20T20:36:42.111" v="145" actId="26606"/>
        <pc:sldMkLst>
          <pc:docMk/>
          <pc:sldMk cId="877662785" sldId="268"/>
        </pc:sldMkLst>
      </pc:sldChg>
      <pc:sldChg chg="modSp mod">
        <pc:chgData name="Catherine Hill" userId="c2b5ef82-0bca-48b4-95ef-b0a005602865" providerId="ADAL" clId="{82C9EA7C-6DA1-467A-B9DC-A212FAD4BD5C}" dt="2024-08-20T20:37:35.939" v="166" actId="20577"/>
        <pc:sldMkLst>
          <pc:docMk/>
          <pc:sldMk cId="3282765699" sldId="270"/>
        </pc:sldMkLst>
      </pc:sldChg>
      <pc:sldChg chg="addSp delSp modSp mod">
        <pc:chgData name="Catherine Hill" userId="c2b5ef82-0bca-48b4-95ef-b0a005602865" providerId="ADAL" clId="{82C9EA7C-6DA1-467A-B9DC-A212FAD4BD5C}" dt="2024-08-20T20:37:45.993" v="167" actId="26606"/>
        <pc:sldMkLst>
          <pc:docMk/>
          <pc:sldMk cId="3180771344" sldId="271"/>
        </pc:sldMkLst>
      </pc:sldChg>
      <pc:sldChg chg="addSp delSp modSp mod">
        <pc:chgData name="Catherine Hill" userId="c2b5ef82-0bca-48b4-95ef-b0a005602865" providerId="ADAL" clId="{82C9EA7C-6DA1-467A-B9DC-A212FAD4BD5C}" dt="2024-08-20T20:37:51.687" v="168" actId="26606"/>
        <pc:sldMkLst>
          <pc:docMk/>
          <pc:sldMk cId="887586695" sldId="272"/>
        </pc:sldMkLst>
      </pc:sldChg>
      <pc:sldChg chg="addSp delSp modSp mod">
        <pc:chgData name="Catherine Hill" userId="c2b5ef82-0bca-48b4-95ef-b0a005602865" providerId="ADAL" clId="{82C9EA7C-6DA1-467A-B9DC-A212FAD4BD5C}" dt="2024-08-20T20:37:56.711" v="169" actId="26606"/>
        <pc:sldMkLst>
          <pc:docMk/>
          <pc:sldMk cId="2565330052" sldId="273"/>
        </pc:sldMkLst>
      </pc:sldChg>
      <pc:sldChg chg="addSp delSp modSp mod">
        <pc:chgData name="Catherine Hill" userId="c2b5ef82-0bca-48b4-95ef-b0a005602865" providerId="ADAL" clId="{82C9EA7C-6DA1-467A-B9DC-A212FAD4BD5C}" dt="2024-08-20T20:38:04.483" v="170" actId="26606"/>
        <pc:sldMkLst>
          <pc:docMk/>
          <pc:sldMk cId="226934405" sldId="274"/>
        </pc:sldMkLst>
      </pc:sldChg>
      <pc:sldChg chg="addSp modSp mod setBg">
        <pc:chgData name="Catherine Hill" userId="c2b5ef82-0bca-48b4-95ef-b0a005602865" providerId="ADAL" clId="{82C9EA7C-6DA1-467A-B9DC-A212FAD4BD5C}" dt="2024-08-20T20:38:35.104" v="172" actId="6549"/>
        <pc:sldMkLst>
          <pc:docMk/>
          <pc:sldMk cId="3813724003" sldId="276"/>
        </pc:sldMkLst>
      </pc:sldChg>
      <pc:sldChg chg="addSp modSp mod setBg">
        <pc:chgData name="Catherine Hill" userId="c2b5ef82-0bca-48b4-95ef-b0a005602865" providerId="ADAL" clId="{82C9EA7C-6DA1-467A-B9DC-A212FAD4BD5C}" dt="2024-08-20T20:39:26.297" v="180" actId="26606"/>
        <pc:sldMkLst>
          <pc:docMk/>
          <pc:sldMk cId="1804952589" sldId="277"/>
        </pc:sldMkLst>
      </pc:sldChg>
      <pc:sldChg chg="addSp delSp modSp mod setBg">
        <pc:chgData name="Catherine Hill" userId="c2b5ef82-0bca-48b4-95ef-b0a005602865" providerId="ADAL" clId="{82C9EA7C-6DA1-467A-B9DC-A212FAD4BD5C}" dt="2024-08-20T20:43:33.781" v="270" actId="26606"/>
        <pc:sldMkLst>
          <pc:docMk/>
          <pc:sldMk cId="855721983" sldId="278"/>
        </pc:sldMkLst>
      </pc:sldChg>
      <pc:sldChg chg="addSp modSp mod setBg">
        <pc:chgData name="Catherine Hill" userId="c2b5ef82-0bca-48b4-95ef-b0a005602865" providerId="ADAL" clId="{82C9EA7C-6DA1-467A-B9DC-A212FAD4BD5C}" dt="2024-08-20T20:43:16.514" v="265" actId="26606"/>
        <pc:sldMkLst>
          <pc:docMk/>
          <pc:sldMk cId="2017492517" sldId="279"/>
        </pc:sldMkLst>
      </pc:sldChg>
      <pc:sldChg chg="addSp modSp mod setBg">
        <pc:chgData name="Catherine Hill" userId="c2b5ef82-0bca-48b4-95ef-b0a005602865" providerId="ADAL" clId="{82C9EA7C-6DA1-467A-B9DC-A212FAD4BD5C}" dt="2024-08-20T20:43:20.078" v="266" actId="26606"/>
        <pc:sldMkLst>
          <pc:docMk/>
          <pc:sldMk cId="4095324813" sldId="280"/>
        </pc:sldMkLst>
      </pc:sldChg>
      <pc:sldChg chg="addSp modSp mod setBg">
        <pc:chgData name="Catherine Hill" userId="c2b5ef82-0bca-48b4-95ef-b0a005602865" providerId="ADAL" clId="{82C9EA7C-6DA1-467A-B9DC-A212FAD4BD5C}" dt="2024-08-20T20:43:23.580" v="267" actId="26606"/>
        <pc:sldMkLst>
          <pc:docMk/>
          <pc:sldMk cId="213920221" sldId="281"/>
        </pc:sldMkLst>
      </pc:sldChg>
      <pc:sldChg chg="addSp modSp mod setBg">
        <pc:chgData name="Catherine Hill" userId="c2b5ef82-0bca-48b4-95ef-b0a005602865" providerId="ADAL" clId="{82C9EA7C-6DA1-467A-B9DC-A212FAD4BD5C}" dt="2024-08-20T20:43:26.804" v="268" actId="26606"/>
        <pc:sldMkLst>
          <pc:docMk/>
          <pc:sldMk cId="240491645" sldId="282"/>
        </pc:sldMkLst>
      </pc:sldChg>
      <pc:sldChg chg="addSp modSp mod setBg">
        <pc:chgData name="Catherine Hill" userId="c2b5ef82-0bca-48b4-95ef-b0a005602865" providerId="ADAL" clId="{82C9EA7C-6DA1-467A-B9DC-A212FAD4BD5C}" dt="2024-08-20T20:43:30.114" v="269" actId="26606"/>
        <pc:sldMkLst>
          <pc:docMk/>
          <pc:sldMk cId="3339694893" sldId="283"/>
        </pc:sldMkLst>
      </pc:sldChg>
    </pc:docChg>
  </pc:docChgLst>
  <pc:docChgLst>
    <pc:chgData name="Catherine Hill" userId="c2b5ef82-0bca-48b4-95ef-b0a005602865" providerId="ADAL" clId="{D0D825DA-EAFB-44F9-8F9E-29630E66DF48}"/>
    <pc:docChg chg="modSld">
      <pc:chgData name="Catherine Hill" userId="c2b5ef82-0bca-48b4-95ef-b0a005602865" providerId="ADAL" clId="{D0D825DA-EAFB-44F9-8F9E-29630E66DF48}" dt="2025-01-14T15:49:14.713" v="120" actId="20577"/>
      <pc:docMkLst>
        <pc:docMk/>
      </pc:docMkLst>
      <pc:sldChg chg="modSp mod">
        <pc:chgData name="Catherine Hill" userId="c2b5ef82-0bca-48b4-95ef-b0a005602865" providerId="ADAL" clId="{D0D825DA-EAFB-44F9-8F9E-29630E66DF48}" dt="2025-01-14T15:49:14.713" v="120" actId="20577"/>
        <pc:sldMkLst>
          <pc:docMk/>
          <pc:sldMk cId="892857946" sldId="284"/>
        </pc:sldMkLst>
        <pc:spChg chg="mod">
          <ac:chgData name="Catherine Hill" userId="c2b5ef82-0bca-48b4-95ef-b0a005602865" providerId="ADAL" clId="{D0D825DA-EAFB-44F9-8F9E-29630E66DF48}" dt="2025-01-14T15:49:14.713" v="120" actId="20577"/>
          <ac:spMkLst>
            <pc:docMk/>
            <pc:sldMk cId="892857946" sldId="284"/>
            <ac:spMk id="3" creationId="{6C9A7070-F639-EE8D-69C0-C33A80314473}"/>
          </ac:spMkLst>
        </pc:spChg>
      </pc:sldChg>
    </pc:docChg>
  </pc:docChgLst>
  <pc:docChgLst>
    <pc:chgData name="Catherine Hill" userId="c2b5ef82-0bca-48b4-95ef-b0a005602865" providerId="ADAL" clId="{DB6BA190-1623-45A6-9F15-78A54BEE0283}"/>
    <pc:docChg chg="custSel modSld">
      <pc:chgData name="Catherine Hill" userId="c2b5ef82-0bca-48b4-95ef-b0a005602865" providerId="ADAL" clId="{DB6BA190-1623-45A6-9F15-78A54BEE0283}" dt="2023-08-07T18:41:23.777" v="25" actId="27636"/>
      <pc:docMkLst>
        <pc:docMk/>
      </pc:docMkLst>
      <pc:sldChg chg="modSp mod">
        <pc:chgData name="Catherine Hill" userId="c2b5ef82-0bca-48b4-95ef-b0a005602865" providerId="ADAL" clId="{DB6BA190-1623-45A6-9F15-78A54BEE0283}" dt="2023-08-07T18:34:11.154" v="3" actId="20577"/>
        <pc:sldMkLst>
          <pc:docMk/>
          <pc:sldMk cId="476007650" sldId="260"/>
        </pc:sldMkLst>
      </pc:sldChg>
      <pc:sldChg chg="modSp mod">
        <pc:chgData name="Catherine Hill" userId="c2b5ef82-0bca-48b4-95ef-b0a005602865" providerId="ADAL" clId="{DB6BA190-1623-45A6-9F15-78A54BEE0283}" dt="2023-08-07T18:35:32.189" v="7" actId="6549"/>
        <pc:sldMkLst>
          <pc:docMk/>
          <pc:sldMk cId="1311660531" sldId="264"/>
        </pc:sldMkLst>
      </pc:sldChg>
      <pc:sldChg chg="modSp mod">
        <pc:chgData name="Catherine Hill" userId="c2b5ef82-0bca-48b4-95ef-b0a005602865" providerId="ADAL" clId="{DB6BA190-1623-45A6-9F15-78A54BEE0283}" dt="2023-08-07T18:36:14.534" v="8" actId="6549"/>
        <pc:sldMkLst>
          <pc:docMk/>
          <pc:sldMk cId="953019811" sldId="266"/>
        </pc:sldMkLst>
      </pc:sldChg>
      <pc:sldChg chg="modSp mod">
        <pc:chgData name="Catherine Hill" userId="c2b5ef82-0bca-48b4-95ef-b0a005602865" providerId="ADAL" clId="{DB6BA190-1623-45A6-9F15-78A54BEE0283}" dt="2023-08-07T18:37:07.502" v="9" actId="6549"/>
        <pc:sldMkLst>
          <pc:docMk/>
          <pc:sldMk cId="877662785" sldId="268"/>
        </pc:sldMkLst>
      </pc:sldChg>
      <pc:sldChg chg="modSp mod">
        <pc:chgData name="Catherine Hill" userId="c2b5ef82-0bca-48b4-95ef-b0a005602865" providerId="ADAL" clId="{DB6BA190-1623-45A6-9F15-78A54BEE0283}" dt="2023-08-07T18:37:55.526" v="13" actId="6549"/>
        <pc:sldMkLst>
          <pc:docMk/>
          <pc:sldMk cId="1721714083" sldId="269"/>
        </pc:sldMkLst>
      </pc:sldChg>
      <pc:sldChg chg="modSp mod">
        <pc:chgData name="Catherine Hill" userId="c2b5ef82-0bca-48b4-95ef-b0a005602865" providerId="ADAL" clId="{DB6BA190-1623-45A6-9F15-78A54BEE0283}" dt="2023-08-07T18:38:22.798" v="14" actId="6549"/>
        <pc:sldMkLst>
          <pc:docMk/>
          <pc:sldMk cId="3282765699" sldId="270"/>
        </pc:sldMkLst>
      </pc:sldChg>
      <pc:sldChg chg="modSp mod">
        <pc:chgData name="Catherine Hill" userId="c2b5ef82-0bca-48b4-95ef-b0a005602865" providerId="ADAL" clId="{DB6BA190-1623-45A6-9F15-78A54BEE0283}" dt="2023-08-07T18:39:08.270" v="16" actId="6549"/>
        <pc:sldMkLst>
          <pc:docMk/>
          <pc:sldMk cId="3180771344" sldId="271"/>
        </pc:sldMkLst>
      </pc:sldChg>
      <pc:sldChg chg="modSp mod">
        <pc:chgData name="Catherine Hill" userId="c2b5ef82-0bca-48b4-95ef-b0a005602865" providerId="ADAL" clId="{DB6BA190-1623-45A6-9F15-78A54BEE0283}" dt="2023-08-07T18:39:31.974" v="17" actId="6549"/>
        <pc:sldMkLst>
          <pc:docMk/>
          <pc:sldMk cId="887586695" sldId="272"/>
        </pc:sldMkLst>
      </pc:sldChg>
      <pc:sldChg chg="modSp mod">
        <pc:chgData name="Catherine Hill" userId="c2b5ef82-0bca-48b4-95ef-b0a005602865" providerId="ADAL" clId="{DB6BA190-1623-45A6-9F15-78A54BEE0283}" dt="2023-08-07T18:40:01.597" v="18" actId="6549"/>
        <pc:sldMkLst>
          <pc:docMk/>
          <pc:sldMk cId="2565330052" sldId="273"/>
        </pc:sldMkLst>
      </pc:sldChg>
      <pc:sldChg chg="modSp mod">
        <pc:chgData name="Catherine Hill" userId="c2b5ef82-0bca-48b4-95ef-b0a005602865" providerId="ADAL" clId="{DB6BA190-1623-45A6-9F15-78A54BEE0283}" dt="2023-08-07T18:40:21.645" v="19" actId="6549"/>
        <pc:sldMkLst>
          <pc:docMk/>
          <pc:sldMk cId="226934405" sldId="274"/>
        </pc:sldMkLst>
      </pc:sldChg>
      <pc:sldChg chg="modSp mod">
        <pc:chgData name="Catherine Hill" userId="c2b5ef82-0bca-48b4-95ef-b0a005602865" providerId="ADAL" clId="{DB6BA190-1623-45A6-9F15-78A54BEE0283}" dt="2023-08-07T18:41:06.787" v="23" actId="27636"/>
        <pc:sldMkLst>
          <pc:docMk/>
          <pc:sldMk cId="4077009752" sldId="275"/>
        </pc:sldMkLst>
      </pc:sldChg>
      <pc:sldChg chg="modSp mod">
        <pc:chgData name="Catherine Hill" userId="c2b5ef82-0bca-48b4-95ef-b0a005602865" providerId="ADAL" clId="{DB6BA190-1623-45A6-9F15-78A54BEE0283}" dt="2023-08-07T18:41:23.777" v="25" actId="27636"/>
        <pc:sldMkLst>
          <pc:docMk/>
          <pc:sldMk cId="3813724003" sldId="276"/>
        </pc:sldMkLst>
      </pc:sldChg>
    </pc:docChg>
  </pc:docChgLst>
  <pc:docChgLst>
    <pc:chgData name="Catherine Hill" userId="c2b5ef82-0bca-48b4-95ef-b0a005602865" providerId="ADAL" clId="{A532D181-8A09-4E25-B393-D2E80566821A}"/>
    <pc:docChg chg="modSld">
      <pc:chgData name="Catherine Hill" userId="c2b5ef82-0bca-48b4-95ef-b0a005602865" providerId="ADAL" clId="{A532D181-8A09-4E25-B393-D2E80566821A}" dt="2023-06-26T18:57:14.047" v="26" actId="114"/>
      <pc:docMkLst>
        <pc:docMk/>
      </pc:docMkLst>
      <pc:sldChg chg="modSp mod">
        <pc:chgData name="Catherine Hill" userId="c2b5ef82-0bca-48b4-95ef-b0a005602865" providerId="ADAL" clId="{A532D181-8A09-4E25-B393-D2E80566821A}" dt="2023-06-26T18:52:53.960" v="3" actId="114"/>
        <pc:sldMkLst>
          <pc:docMk/>
          <pc:sldMk cId="476007650" sldId="260"/>
        </pc:sldMkLst>
      </pc:sldChg>
      <pc:sldChg chg="modSp mod">
        <pc:chgData name="Catherine Hill" userId="c2b5ef82-0bca-48b4-95ef-b0a005602865" providerId="ADAL" clId="{A532D181-8A09-4E25-B393-D2E80566821A}" dt="2023-06-26T18:53:22.005" v="5" actId="114"/>
        <pc:sldMkLst>
          <pc:docMk/>
          <pc:sldMk cId="82797872" sldId="261"/>
        </pc:sldMkLst>
      </pc:sldChg>
      <pc:sldChg chg="modSp">
        <pc:chgData name="Catherine Hill" userId="c2b5ef82-0bca-48b4-95ef-b0a005602865" providerId="ADAL" clId="{A532D181-8A09-4E25-B393-D2E80566821A}" dt="2023-06-26T18:54:02.497" v="7" actId="114"/>
        <pc:sldMkLst>
          <pc:docMk/>
          <pc:sldMk cId="1050488932" sldId="262"/>
        </pc:sldMkLst>
      </pc:sldChg>
      <pc:sldChg chg="modSp">
        <pc:chgData name="Catherine Hill" userId="c2b5ef82-0bca-48b4-95ef-b0a005602865" providerId="ADAL" clId="{A532D181-8A09-4E25-B393-D2E80566821A}" dt="2023-06-26T18:54:36.571" v="10" actId="114"/>
        <pc:sldMkLst>
          <pc:docMk/>
          <pc:sldMk cId="3223101440" sldId="263"/>
        </pc:sldMkLst>
      </pc:sldChg>
      <pc:sldChg chg="modSp mod">
        <pc:chgData name="Catherine Hill" userId="c2b5ef82-0bca-48b4-95ef-b0a005602865" providerId="ADAL" clId="{A532D181-8A09-4E25-B393-D2E80566821A}" dt="2023-06-26T18:56:02.773" v="16" actId="114"/>
        <pc:sldMkLst>
          <pc:docMk/>
          <pc:sldMk cId="1311660531" sldId="264"/>
        </pc:sldMkLst>
      </pc:sldChg>
      <pc:sldChg chg="modSp mod">
        <pc:chgData name="Catherine Hill" userId="c2b5ef82-0bca-48b4-95ef-b0a005602865" providerId="ADAL" clId="{A532D181-8A09-4E25-B393-D2E80566821A}" dt="2023-06-26T18:57:14.047" v="26" actId="114"/>
        <pc:sldMkLst>
          <pc:docMk/>
          <pc:sldMk cId="953019811" sldId="266"/>
        </pc:sldMkLst>
      </pc:sldChg>
    </pc:docChg>
  </pc:docChgLst>
  <pc:docChgLst>
    <pc:chgData name="Catherine Hill" userId="c2b5ef82-0bca-48b4-95ef-b0a005602865" providerId="ADAL" clId="{FDA1E444-7654-40D4-ACA7-59DBE3C9CAE4}"/>
    <pc:docChg chg="custSel modSld">
      <pc:chgData name="Catherine Hill" userId="c2b5ef82-0bca-48b4-95ef-b0a005602865" providerId="ADAL" clId="{FDA1E444-7654-40D4-ACA7-59DBE3C9CAE4}" dt="2023-09-06T14:18:26.359" v="0" actId="26606"/>
      <pc:docMkLst>
        <pc:docMk/>
      </pc:docMkLst>
      <pc:sldChg chg="addSp delSp modSp mod setBg">
        <pc:chgData name="Catherine Hill" userId="c2b5ef82-0bca-48b4-95ef-b0a005602865" providerId="ADAL" clId="{FDA1E444-7654-40D4-ACA7-59DBE3C9CAE4}" dt="2023-09-06T14:18:26.359" v="0" actId="26606"/>
        <pc:sldMkLst>
          <pc:docMk/>
          <pc:sldMk cId="4077009752" sldId="275"/>
        </pc:sldMkLst>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8.svg"/></Relationships>
</file>

<file path=ppt/diagrams/_rels/data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BA2988-97A3-421A-9285-11AE0F982DC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8B574E0-1EB2-4A4F-9734-50021175E58E}">
      <dgm:prSet/>
      <dgm:spPr/>
      <dgm:t>
        <a:bodyPr/>
        <a:lstStyle/>
        <a:p>
          <a:r>
            <a:rPr lang="en-US" b="1" dirty="0"/>
            <a:t>Cognitive-behavioral therapy is the most common practice in addictions treatment. It is used at least sometimes by 91% of treatment facilities in the United States </a:t>
          </a:r>
          <a:r>
            <a:rPr lang="en-US" dirty="0"/>
            <a:t>(Substance Abuse and Mental Health Services Administration [SAMHSA], 2012). </a:t>
          </a:r>
        </a:p>
      </dgm:t>
    </dgm:pt>
    <dgm:pt modelId="{866F8F61-1C42-4BAC-9362-DACAFF4B142F}" type="parTrans" cxnId="{E9B9F248-5B77-4378-B4A6-A6F084686F14}">
      <dgm:prSet/>
      <dgm:spPr/>
      <dgm:t>
        <a:bodyPr/>
        <a:lstStyle/>
        <a:p>
          <a:endParaRPr lang="en-US"/>
        </a:p>
      </dgm:t>
    </dgm:pt>
    <dgm:pt modelId="{D1A98FA6-DBCB-476B-BA1C-CA190CDDD8E7}" type="sibTrans" cxnId="{E9B9F248-5B77-4378-B4A6-A6F084686F14}">
      <dgm:prSet/>
      <dgm:spPr/>
      <dgm:t>
        <a:bodyPr/>
        <a:lstStyle/>
        <a:p>
          <a:endParaRPr lang="en-US"/>
        </a:p>
      </dgm:t>
    </dgm:pt>
    <dgm:pt modelId="{C32BA675-36F8-46E0-BAAF-6726B10126DB}">
      <dgm:prSet/>
      <dgm:spPr/>
      <dgm:t>
        <a:bodyPr/>
        <a:lstStyle/>
        <a:p>
          <a:r>
            <a:rPr lang="en-US" b="1" i="1" dirty="0"/>
            <a:t>The behavioral and cognitive-behavioral (CB) interventions represented among effective treatments for problematic alcohol use include behavioral self-control training, community reinforcement, contingency management and behavior contracting, social skills training, and behavioral couples/family counseling</a:t>
          </a:r>
          <a:r>
            <a:rPr lang="en-US" dirty="0"/>
            <a:t>. </a:t>
          </a:r>
        </a:p>
      </dgm:t>
    </dgm:pt>
    <dgm:pt modelId="{E04FA02D-417E-42A6-B572-A4AE5216A6CE}" type="parTrans" cxnId="{4EE95D1B-A606-464C-A548-092DE8CF0EC0}">
      <dgm:prSet/>
      <dgm:spPr/>
      <dgm:t>
        <a:bodyPr/>
        <a:lstStyle/>
        <a:p>
          <a:endParaRPr lang="en-US"/>
        </a:p>
      </dgm:t>
    </dgm:pt>
    <dgm:pt modelId="{5CA47E5A-CA95-428D-AC21-ADD4CDDB72F0}" type="sibTrans" cxnId="{4EE95D1B-A606-464C-A548-092DE8CF0EC0}">
      <dgm:prSet/>
      <dgm:spPr/>
      <dgm:t>
        <a:bodyPr/>
        <a:lstStyle/>
        <a:p>
          <a:endParaRPr lang="en-US"/>
        </a:p>
      </dgm:t>
    </dgm:pt>
    <dgm:pt modelId="{5C01B66F-69D7-49F1-BD09-55329F9C54DD}">
      <dgm:prSet/>
      <dgm:spPr/>
      <dgm:t>
        <a:bodyPr/>
        <a:lstStyle/>
        <a:p>
          <a:r>
            <a:rPr lang="en-US" dirty="0"/>
            <a:t>Capuzzi P 161</a:t>
          </a:r>
        </a:p>
      </dgm:t>
    </dgm:pt>
    <dgm:pt modelId="{4E1B049E-24BD-40E2-8392-4541BC921F50}" type="parTrans" cxnId="{6445DD5D-A5F2-43E0-9100-9750E2801F3E}">
      <dgm:prSet/>
      <dgm:spPr/>
      <dgm:t>
        <a:bodyPr/>
        <a:lstStyle/>
        <a:p>
          <a:endParaRPr lang="en-US"/>
        </a:p>
      </dgm:t>
    </dgm:pt>
    <dgm:pt modelId="{7D446A4F-8A04-4533-8F64-FAD8A4070AE7}" type="sibTrans" cxnId="{6445DD5D-A5F2-43E0-9100-9750E2801F3E}">
      <dgm:prSet/>
      <dgm:spPr/>
      <dgm:t>
        <a:bodyPr/>
        <a:lstStyle/>
        <a:p>
          <a:endParaRPr lang="en-US"/>
        </a:p>
      </dgm:t>
    </dgm:pt>
    <dgm:pt modelId="{9381778D-36DC-4214-8D0E-64CDF315361E}" type="pres">
      <dgm:prSet presAssocID="{7CBA2988-97A3-421A-9285-11AE0F982DC3}" presName="vert0" presStyleCnt="0">
        <dgm:presLayoutVars>
          <dgm:dir/>
          <dgm:animOne val="branch"/>
          <dgm:animLvl val="lvl"/>
        </dgm:presLayoutVars>
      </dgm:prSet>
      <dgm:spPr/>
    </dgm:pt>
    <dgm:pt modelId="{E0A2BDA5-5C73-4067-8E24-A37EC85FAA0C}" type="pres">
      <dgm:prSet presAssocID="{38B574E0-1EB2-4A4F-9734-50021175E58E}" presName="thickLine" presStyleLbl="alignNode1" presStyleIdx="0" presStyleCnt="3"/>
      <dgm:spPr/>
    </dgm:pt>
    <dgm:pt modelId="{9FB59E36-6744-4944-B439-383A047655CC}" type="pres">
      <dgm:prSet presAssocID="{38B574E0-1EB2-4A4F-9734-50021175E58E}" presName="horz1" presStyleCnt="0"/>
      <dgm:spPr/>
    </dgm:pt>
    <dgm:pt modelId="{7A915CF5-A1E1-49CE-A60C-B0E249F37A44}" type="pres">
      <dgm:prSet presAssocID="{38B574E0-1EB2-4A4F-9734-50021175E58E}" presName="tx1" presStyleLbl="revTx" presStyleIdx="0" presStyleCnt="3"/>
      <dgm:spPr/>
    </dgm:pt>
    <dgm:pt modelId="{39EB7A7F-C377-4EC9-A493-844CC81B3623}" type="pres">
      <dgm:prSet presAssocID="{38B574E0-1EB2-4A4F-9734-50021175E58E}" presName="vert1" presStyleCnt="0"/>
      <dgm:spPr/>
    </dgm:pt>
    <dgm:pt modelId="{A2FE5FD7-CAB6-4D2E-A828-07B6A42F78F0}" type="pres">
      <dgm:prSet presAssocID="{C32BA675-36F8-46E0-BAAF-6726B10126DB}" presName="thickLine" presStyleLbl="alignNode1" presStyleIdx="1" presStyleCnt="3"/>
      <dgm:spPr/>
    </dgm:pt>
    <dgm:pt modelId="{2276FFB6-0014-4FC7-B582-38BE46905FBF}" type="pres">
      <dgm:prSet presAssocID="{C32BA675-36F8-46E0-BAAF-6726B10126DB}" presName="horz1" presStyleCnt="0"/>
      <dgm:spPr/>
    </dgm:pt>
    <dgm:pt modelId="{DDC1D13B-099A-479B-B9FA-E89CA2E0140E}" type="pres">
      <dgm:prSet presAssocID="{C32BA675-36F8-46E0-BAAF-6726B10126DB}" presName="tx1" presStyleLbl="revTx" presStyleIdx="1" presStyleCnt="3"/>
      <dgm:spPr/>
    </dgm:pt>
    <dgm:pt modelId="{716A3778-F831-4B85-B7DF-D76FB6F30C37}" type="pres">
      <dgm:prSet presAssocID="{C32BA675-36F8-46E0-BAAF-6726B10126DB}" presName="vert1" presStyleCnt="0"/>
      <dgm:spPr/>
    </dgm:pt>
    <dgm:pt modelId="{ADE2CFF4-236E-43C2-B956-50814D95FA9B}" type="pres">
      <dgm:prSet presAssocID="{5C01B66F-69D7-49F1-BD09-55329F9C54DD}" presName="thickLine" presStyleLbl="alignNode1" presStyleIdx="2" presStyleCnt="3"/>
      <dgm:spPr/>
    </dgm:pt>
    <dgm:pt modelId="{9401B749-943B-48B8-8409-97BA21638B92}" type="pres">
      <dgm:prSet presAssocID="{5C01B66F-69D7-49F1-BD09-55329F9C54DD}" presName="horz1" presStyleCnt="0"/>
      <dgm:spPr/>
    </dgm:pt>
    <dgm:pt modelId="{80A38920-E1EB-4A21-AF96-70FCB2895C17}" type="pres">
      <dgm:prSet presAssocID="{5C01B66F-69D7-49F1-BD09-55329F9C54DD}" presName="tx1" presStyleLbl="revTx" presStyleIdx="2" presStyleCnt="3"/>
      <dgm:spPr/>
    </dgm:pt>
    <dgm:pt modelId="{AF588DFD-8174-4D1B-B419-26802EAE7AFD}" type="pres">
      <dgm:prSet presAssocID="{5C01B66F-69D7-49F1-BD09-55329F9C54DD}" presName="vert1" presStyleCnt="0"/>
      <dgm:spPr/>
    </dgm:pt>
  </dgm:ptLst>
  <dgm:cxnLst>
    <dgm:cxn modelId="{4EE95D1B-A606-464C-A548-092DE8CF0EC0}" srcId="{7CBA2988-97A3-421A-9285-11AE0F982DC3}" destId="{C32BA675-36F8-46E0-BAAF-6726B10126DB}" srcOrd="1" destOrd="0" parTransId="{E04FA02D-417E-42A6-B572-A4AE5216A6CE}" sibTransId="{5CA47E5A-CA95-428D-AC21-ADD4CDDB72F0}"/>
    <dgm:cxn modelId="{7CE7C830-9F6A-4685-A28F-8C1F08B72297}" type="presOf" srcId="{5C01B66F-69D7-49F1-BD09-55329F9C54DD}" destId="{80A38920-E1EB-4A21-AF96-70FCB2895C17}" srcOrd="0" destOrd="0" presId="urn:microsoft.com/office/officeart/2008/layout/LinedList"/>
    <dgm:cxn modelId="{6445DD5D-A5F2-43E0-9100-9750E2801F3E}" srcId="{7CBA2988-97A3-421A-9285-11AE0F982DC3}" destId="{5C01B66F-69D7-49F1-BD09-55329F9C54DD}" srcOrd="2" destOrd="0" parTransId="{4E1B049E-24BD-40E2-8392-4541BC921F50}" sibTransId="{7D446A4F-8A04-4533-8F64-FAD8A4070AE7}"/>
    <dgm:cxn modelId="{712ACB44-5972-4D1D-9642-2A799E09D4DB}" type="presOf" srcId="{38B574E0-1EB2-4A4F-9734-50021175E58E}" destId="{7A915CF5-A1E1-49CE-A60C-B0E249F37A44}" srcOrd="0" destOrd="0" presId="urn:microsoft.com/office/officeart/2008/layout/LinedList"/>
    <dgm:cxn modelId="{E9B9F248-5B77-4378-B4A6-A6F084686F14}" srcId="{7CBA2988-97A3-421A-9285-11AE0F982DC3}" destId="{38B574E0-1EB2-4A4F-9734-50021175E58E}" srcOrd="0" destOrd="0" parTransId="{866F8F61-1C42-4BAC-9362-DACAFF4B142F}" sibTransId="{D1A98FA6-DBCB-476B-BA1C-CA190CDDD8E7}"/>
    <dgm:cxn modelId="{E7A23CAF-3264-4905-B489-63C5C39CC3EA}" type="presOf" srcId="{C32BA675-36F8-46E0-BAAF-6726B10126DB}" destId="{DDC1D13B-099A-479B-B9FA-E89CA2E0140E}" srcOrd="0" destOrd="0" presId="urn:microsoft.com/office/officeart/2008/layout/LinedList"/>
    <dgm:cxn modelId="{E84A27DB-281A-4D3B-B3AC-C0BD25D1B2DC}" type="presOf" srcId="{7CBA2988-97A3-421A-9285-11AE0F982DC3}" destId="{9381778D-36DC-4214-8D0E-64CDF315361E}" srcOrd="0" destOrd="0" presId="urn:microsoft.com/office/officeart/2008/layout/LinedList"/>
    <dgm:cxn modelId="{7B4BA78C-279D-4E64-AEE4-1E30A2F64EF0}" type="presParOf" srcId="{9381778D-36DC-4214-8D0E-64CDF315361E}" destId="{E0A2BDA5-5C73-4067-8E24-A37EC85FAA0C}" srcOrd="0" destOrd="0" presId="urn:microsoft.com/office/officeart/2008/layout/LinedList"/>
    <dgm:cxn modelId="{7EA87A51-0E17-4D49-8A4B-8F5E1AEE8174}" type="presParOf" srcId="{9381778D-36DC-4214-8D0E-64CDF315361E}" destId="{9FB59E36-6744-4944-B439-383A047655CC}" srcOrd="1" destOrd="0" presId="urn:microsoft.com/office/officeart/2008/layout/LinedList"/>
    <dgm:cxn modelId="{823580DF-DDA3-4FDE-A1E6-1BFA1748D2A4}" type="presParOf" srcId="{9FB59E36-6744-4944-B439-383A047655CC}" destId="{7A915CF5-A1E1-49CE-A60C-B0E249F37A44}" srcOrd="0" destOrd="0" presId="urn:microsoft.com/office/officeart/2008/layout/LinedList"/>
    <dgm:cxn modelId="{D091E069-96D1-4363-AF2B-49BF5E62AB26}" type="presParOf" srcId="{9FB59E36-6744-4944-B439-383A047655CC}" destId="{39EB7A7F-C377-4EC9-A493-844CC81B3623}" srcOrd="1" destOrd="0" presId="urn:microsoft.com/office/officeart/2008/layout/LinedList"/>
    <dgm:cxn modelId="{99E3B38C-4C58-470A-A3C7-61A165A46EFD}" type="presParOf" srcId="{9381778D-36DC-4214-8D0E-64CDF315361E}" destId="{A2FE5FD7-CAB6-4D2E-A828-07B6A42F78F0}" srcOrd="2" destOrd="0" presId="urn:microsoft.com/office/officeart/2008/layout/LinedList"/>
    <dgm:cxn modelId="{5AD71BD9-B571-45DA-BE33-BE5C74A701B0}" type="presParOf" srcId="{9381778D-36DC-4214-8D0E-64CDF315361E}" destId="{2276FFB6-0014-4FC7-B582-38BE46905FBF}" srcOrd="3" destOrd="0" presId="urn:microsoft.com/office/officeart/2008/layout/LinedList"/>
    <dgm:cxn modelId="{87216F14-A2F1-4B9E-905D-068D4CA40ECA}" type="presParOf" srcId="{2276FFB6-0014-4FC7-B582-38BE46905FBF}" destId="{DDC1D13B-099A-479B-B9FA-E89CA2E0140E}" srcOrd="0" destOrd="0" presId="urn:microsoft.com/office/officeart/2008/layout/LinedList"/>
    <dgm:cxn modelId="{736D1BA2-33BF-4DC3-B8DC-7991102171FC}" type="presParOf" srcId="{2276FFB6-0014-4FC7-B582-38BE46905FBF}" destId="{716A3778-F831-4B85-B7DF-D76FB6F30C37}" srcOrd="1" destOrd="0" presId="urn:microsoft.com/office/officeart/2008/layout/LinedList"/>
    <dgm:cxn modelId="{4C6A7BBD-2605-4CFD-AF67-1D3785FA663F}" type="presParOf" srcId="{9381778D-36DC-4214-8D0E-64CDF315361E}" destId="{ADE2CFF4-236E-43C2-B956-50814D95FA9B}" srcOrd="4" destOrd="0" presId="urn:microsoft.com/office/officeart/2008/layout/LinedList"/>
    <dgm:cxn modelId="{9A0BC290-771B-4979-B9EA-4E342C4711F5}" type="presParOf" srcId="{9381778D-36DC-4214-8D0E-64CDF315361E}" destId="{9401B749-943B-48B8-8409-97BA21638B92}" srcOrd="5" destOrd="0" presId="urn:microsoft.com/office/officeart/2008/layout/LinedList"/>
    <dgm:cxn modelId="{FE7FB169-5554-4228-97F6-59EE7E35706B}" type="presParOf" srcId="{9401B749-943B-48B8-8409-97BA21638B92}" destId="{80A38920-E1EB-4A21-AF96-70FCB2895C17}" srcOrd="0" destOrd="0" presId="urn:microsoft.com/office/officeart/2008/layout/LinedList"/>
    <dgm:cxn modelId="{4D035685-3DEF-45F8-9535-FF402BEDEC50}" type="presParOf" srcId="{9401B749-943B-48B8-8409-97BA21638B92}" destId="{AF588DFD-8174-4D1B-B419-26802EAE7AF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050798-4FB3-476D-9E7E-E8EEABFC08C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2D6F692-0E5B-48E0-8312-C6FF494AC05C}">
      <dgm:prSet/>
      <dgm:spPr/>
      <dgm:t>
        <a:bodyPr/>
        <a:lstStyle/>
        <a:p>
          <a:r>
            <a:rPr lang="en-CA" b="1" i="1"/>
            <a:t>Social interventions </a:t>
          </a:r>
          <a:r>
            <a:rPr lang="en-CA"/>
            <a:t>include certain lifestyle changes – exercise, meditation, enhancing one’s sober social support interpersonal skills, and assertiveness training</a:t>
          </a:r>
          <a:endParaRPr lang="en-US"/>
        </a:p>
      </dgm:t>
    </dgm:pt>
    <dgm:pt modelId="{4E220BEA-EB01-4286-A269-974B59DC326F}" type="parTrans" cxnId="{A916D3F9-19EE-4763-98AF-23B9BE067526}">
      <dgm:prSet/>
      <dgm:spPr/>
      <dgm:t>
        <a:bodyPr/>
        <a:lstStyle/>
        <a:p>
          <a:endParaRPr lang="en-US"/>
        </a:p>
      </dgm:t>
    </dgm:pt>
    <dgm:pt modelId="{50AC47A0-18B1-4514-8DEC-66CBDBB8255B}" type="sibTrans" cxnId="{A916D3F9-19EE-4763-98AF-23B9BE067526}">
      <dgm:prSet/>
      <dgm:spPr/>
      <dgm:t>
        <a:bodyPr/>
        <a:lstStyle/>
        <a:p>
          <a:endParaRPr lang="en-US"/>
        </a:p>
      </dgm:t>
    </dgm:pt>
    <dgm:pt modelId="{35515A3A-F239-4C0F-9604-CBB472B64885}">
      <dgm:prSet/>
      <dgm:spPr/>
      <dgm:t>
        <a:bodyPr/>
        <a:lstStyle/>
        <a:p>
          <a:r>
            <a:rPr lang="en-US" b="1" i="1"/>
            <a:t>Environmental interventions </a:t>
          </a:r>
          <a:r>
            <a:rPr lang="en-US"/>
            <a:t>- thoroughly clean their living space, one area or one room at a time, to reinforce their sense of control over their own personal or local environment. Capuzzi P 163</a:t>
          </a:r>
        </a:p>
      </dgm:t>
    </dgm:pt>
    <dgm:pt modelId="{43A4A7E4-F060-4A1C-9419-F100AE288133}" type="parTrans" cxnId="{3D451B22-F0EB-4837-811D-9FACAF3AB582}">
      <dgm:prSet/>
      <dgm:spPr/>
      <dgm:t>
        <a:bodyPr/>
        <a:lstStyle/>
        <a:p>
          <a:endParaRPr lang="en-US"/>
        </a:p>
      </dgm:t>
    </dgm:pt>
    <dgm:pt modelId="{03D937D1-51EB-45E8-8AA2-60A4160BFDEA}" type="sibTrans" cxnId="{3D451B22-F0EB-4837-811D-9FACAF3AB582}">
      <dgm:prSet/>
      <dgm:spPr/>
      <dgm:t>
        <a:bodyPr/>
        <a:lstStyle/>
        <a:p>
          <a:endParaRPr lang="en-US"/>
        </a:p>
      </dgm:t>
    </dgm:pt>
    <dgm:pt modelId="{2206C125-E68C-4DAC-B726-A9FCD70EEC59}" type="pres">
      <dgm:prSet presAssocID="{2A050798-4FB3-476D-9E7E-E8EEABFC08C5}" presName="root" presStyleCnt="0">
        <dgm:presLayoutVars>
          <dgm:dir/>
          <dgm:resizeHandles val="exact"/>
        </dgm:presLayoutVars>
      </dgm:prSet>
      <dgm:spPr/>
    </dgm:pt>
    <dgm:pt modelId="{BEAC3C46-5E53-445C-8E2A-ECC66042E384}" type="pres">
      <dgm:prSet presAssocID="{62D6F692-0E5B-48E0-8312-C6FF494AC05C}" presName="compNode" presStyleCnt="0"/>
      <dgm:spPr/>
    </dgm:pt>
    <dgm:pt modelId="{55330C29-9FF6-40FA-82F1-7D1586D6F0CC}" type="pres">
      <dgm:prSet presAssocID="{62D6F692-0E5B-48E0-8312-C6FF494AC05C}" presName="bgRect" presStyleLbl="bgShp" presStyleIdx="0" presStyleCnt="2"/>
      <dgm:spPr/>
    </dgm:pt>
    <dgm:pt modelId="{34248D3D-7370-4DE1-B01F-389017697D2A}" type="pres">
      <dgm:prSet presAssocID="{62D6F692-0E5B-48E0-8312-C6FF494AC05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081463DE-EEF9-430D-98A4-A34E64181D5D}" type="pres">
      <dgm:prSet presAssocID="{62D6F692-0E5B-48E0-8312-C6FF494AC05C}" presName="spaceRect" presStyleCnt="0"/>
      <dgm:spPr/>
    </dgm:pt>
    <dgm:pt modelId="{29D9E6B3-3748-4CF4-AA78-7F45DBE9D5F2}" type="pres">
      <dgm:prSet presAssocID="{62D6F692-0E5B-48E0-8312-C6FF494AC05C}" presName="parTx" presStyleLbl="revTx" presStyleIdx="0" presStyleCnt="2">
        <dgm:presLayoutVars>
          <dgm:chMax val="0"/>
          <dgm:chPref val="0"/>
        </dgm:presLayoutVars>
      </dgm:prSet>
      <dgm:spPr/>
    </dgm:pt>
    <dgm:pt modelId="{7A396870-D271-4B6D-8C79-944A86553B48}" type="pres">
      <dgm:prSet presAssocID="{50AC47A0-18B1-4514-8DEC-66CBDBB8255B}" presName="sibTrans" presStyleCnt="0"/>
      <dgm:spPr/>
    </dgm:pt>
    <dgm:pt modelId="{5BD55453-4FF4-4BBC-9533-19035C1A8DA0}" type="pres">
      <dgm:prSet presAssocID="{35515A3A-F239-4C0F-9604-CBB472B64885}" presName="compNode" presStyleCnt="0"/>
      <dgm:spPr/>
    </dgm:pt>
    <dgm:pt modelId="{2B52CDB3-B844-47FE-B395-18901B94358B}" type="pres">
      <dgm:prSet presAssocID="{35515A3A-F239-4C0F-9604-CBB472B64885}" presName="bgRect" presStyleLbl="bgShp" presStyleIdx="1" presStyleCnt="2"/>
      <dgm:spPr/>
    </dgm:pt>
    <dgm:pt modelId="{7A3ACEF1-2244-41EA-B585-6F9F72C072A3}" type="pres">
      <dgm:prSet presAssocID="{35515A3A-F239-4C0F-9604-CBB472B6488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k scene"/>
        </a:ext>
      </dgm:extLst>
    </dgm:pt>
    <dgm:pt modelId="{D23AF8EC-69BA-46FB-BE0D-C4E3813A7AE9}" type="pres">
      <dgm:prSet presAssocID="{35515A3A-F239-4C0F-9604-CBB472B64885}" presName="spaceRect" presStyleCnt="0"/>
      <dgm:spPr/>
    </dgm:pt>
    <dgm:pt modelId="{17347582-1DB3-4A18-91A9-4E396B0AA779}" type="pres">
      <dgm:prSet presAssocID="{35515A3A-F239-4C0F-9604-CBB472B64885}" presName="parTx" presStyleLbl="revTx" presStyleIdx="1" presStyleCnt="2">
        <dgm:presLayoutVars>
          <dgm:chMax val="0"/>
          <dgm:chPref val="0"/>
        </dgm:presLayoutVars>
      </dgm:prSet>
      <dgm:spPr/>
    </dgm:pt>
  </dgm:ptLst>
  <dgm:cxnLst>
    <dgm:cxn modelId="{A6C55321-8454-46FF-B8C9-74EEECDAFAE2}" type="presOf" srcId="{62D6F692-0E5B-48E0-8312-C6FF494AC05C}" destId="{29D9E6B3-3748-4CF4-AA78-7F45DBE9D5F2}" srcOrd="0" destOrd="0" presId="urn:microsoft.com/office/officeart/2018/2/layout/IconVerticalSolidList"/>
    <dgm:cxn modelId="{3D451B22-F0EB-4837-811D-9FACAF3AB582}" srcId="{2A050798-4FB3-476D-9E7E-E8EEABFC08C5}" destId="{35515A3A-F239-4C0F-9604-CBB472B64885}" srcOrd="1" destOrd="0" parTransId="{43A4A7E4-F060-4A1C-9419-F100AE288133}" sibTransId="{03D937D1-51EB-45E8-8AA2-60A4160BFDEA}"/>
    <dgm:cxn modelId="{30DD399A-7FB6-4764-A929-879386B06285}" type="presOf" srcId="{2A050798-4FB3-476D-9E7E-E8EEABFC08C5}" destId="{2206C125-E68C-4DAC-B726-A9FCD70EEC59}" srcOrd="0" destOrd="0" presId="urn:microsoft.com/office/officeart/2018/2/layout/IconVerticalSolidList"/>
    <dgm:cxn modelId="{5F49DAB4-AC5F-47C2-80AF-9B82B12994A7}" type="presOf" srcId="{35515A3A-F239-4C0F-9604-CBB472B64885}" destId="{17347582-1DB3-4A18-91A9-4E396B0AA779}" srcOrd="0" destOrd="0" presId="urn:microsoft.com/office/officeart/2018/2/layout/IconVerticalSolidList"/>
    <dgm:cxn modelId="{A916D3F9-19EE-4763-98AF-23B9BE067526}" srcId="{2A050798-4FB3-476D-9E7E-E8EEABFC08C5}" destId="{62D6F692-0E5B-48E0-8312-C6FF494AC05C}" srcOrd="0" destOrd="0" parTransId="{4E220BEA-EB01-4286-A269-974B59DC326F}" sibTransId="{50AC47A0-18B1-4514-8DEC-66CBDBB8255B}"/>
    <dgm:cxn modelId="{C8D6CA2A-A3AE-4E92-A669-4F9D8E53FC17}" type="presParOf" srcId="{2206C125-E68C-4DAC-B726-A9FCD70EEC59}" destId="{BEAC3C46-5E53-445C-8E2A-ECC66042E384}" srcOrd="0" destOrd="0" presId="urn:microsoft.com/office/officeart/2018/2/layout/IconVerticalSolidList"/>
    <dgm:cxn modelId="{14BB642E-6951-490B-ACB4-41EB844582D5}" type="presParOf" srcId="{BEAC3C46-5E53-445C-8E2A-ECC66042E384}" destId="{55330C29-9FF6-40FA-82F1-7D1586D6F0CC}" srcOrd="0" destOrd="0" presId="urn:microsoft.com/office/officeart/2018/2/layout/IconVerticalSolidList"/>
    <dgm:cxn modelId="{5EB0381B-65D2-4EAC-951C-C418CA18DCE4}" type="presParOf" srcId="{BEAC3C46-5E53-445C-8E2A-ECC66042E384}" destId="{34248D3D-7370-4DE1-B01F-389017697D2A}" srcOrd="1" destOrd="0" presId="urn:microsoft.com/office/officeart/2018/2/layout/IconVerticalSolidList"/>
    <dgm:cxn modelId="{2DEA74AF-8CE3-49CF-A049-CA4D50C8F474}" type="presParOf" srcId="{BEAC3C46-5E53-445C-8E2A-ECC66042E384}" destId="{081463DE-EEF9-430D-98A4-A34E64181D5D}" srcOrd="2" destOrd="0" presId="urn:microsoft.com/office/officeart/2018/2/layout/IconVerticalSolidList"/>
    <dgm:cxn modelId="{B00467A7-EA39-462B-ABB2-7775CB7B85C9}" type="presParOf" srcId="{BEAC3C46-5E53-445C-8E2A-ECC66042E384}" destId="{29D9E6B3-3748-4CF4-AA78-7F45DBE9D5F2}" srcOrd="3" destOrd="0" presId="urn:microsoft.com/office/officeart/2018/2/layout/IconVerticalSolidList"/>
    <dgm:cxn modelId="{8AA0DD9D-57C3-49AF-9E69-C8AF8A713862}" type="presParOf" srcId="{2206C125-E68C-4DAC-B726-A9FCD70EEC59}" destId="{7A396870-D271-4B6D-8C79-944A86553B48}" srcOrd="1" destOrd="0" presId="urn:microsoft.com/office/officeart/2018/2/layout/IconVerticalSolidList"/>
    <dgm:cxn modelId="{B98C3255-31B5-489B-B32C-660E39AC3E94}" type="presParOf" srcId="{2206C125-E68C-4DAC-B726-A9FCD70EEC59}" destId="{5BD55453-4FF4-4BBC-9533-19035C1A8DA0}" srcOrd="2" destOrd="0" presId="urn:microsoft.com/office/officeart/2018/2/layout/IconVerticalSolidList"/>
    <dgm:cxn modelId="{5987CA2F-7237-4A31-96B0-62DAA8F4430E}" type="presParOf" srcId="{5BD55453-4FF4-4BBC-9533-19035C1A8DA0}" destId="{2B52CDB3-B844-47FE-B395-18901B94358B}" srcOrd="0" destOrd="0" presId="urn:microsoft.com/office/officeart/2018/2/layout/IconVerticalSolidList"/>
    <dgm:cxn modelId="{01A59E88-8A35-4A1C-887B-E884E031875E}" type="presParOf" srcId="{5BD55453-4FF4-4BBC-9533-19035C1A8DA0}" destId="{7A3ACEF1-2244-41EA-B585-6F9F72C072A3}" srcOrd="1" destOrd="0" presId="urn:microsoft.com/office/officeart/2018/2/layout/IconVerticalSolidList"/>
    <dgm:cxn modelId="{39D05D80-4D22-4A7B-91E8-96D79DB0EBB9}" type="presParOf" srcId="{5BD55453-4FF4-4BBC-9533-19035C1A8DA0}" destId="{D23AF8EC-69BA-46FB-BE0D-C4E3813A7AE9}" srcOrd="2" destOrd="0" presId="urn:microsoft.com/office/officeart/2018/2/layout/IconVerticalSolidList"/>
    <dgm:cxn modelId="{E8F5FD4E-F492-43D6-B4CE-8CFDB4854935}" type="presParOf" srcId="{5BD55453-4FF4-4BBC-9533-19035C1A8DA0}" destId="{17347582-1DB3-4A18-91A9-4E396B0AA77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C1425F-D6B4-4C96-BA8C-E11190766B6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1FF088A-372B-4D36-8B65-DBDCE702328C}">
      <dgm:prSet/>
      <dgm:spPr/>
      <dgm:t>
        <a:bodyPr/>
        <a:lstStyle/>
        <a:p>
          <a:r>
            <a:rPr lang="en-US" b="1" i="1"/>
            <a:t>Emotional interventions </a:t>
          </a:r>
          <a:r>
            <a:rPr lang="en-US"/>
            <a:t>are designed to regulate both positive and negative emotions so that neither serves as a trigger for relapse. </a:t>
          </a:r>
        </a:p>
      </dgm:t>
    </dgm:pt>
    <dgm:pt modelId="{F5CCFCF3-2E37-455E-A269-03CDF540E083}" type="parTrans" cxnId="{62F13A62-4EB1-40DF-ACDC-DA9F8DB711B2}">
      <dgm:prSet/>
      <dgm:spPr/>
      <dgm:t>
        <a:bodyPr/>
        <a:lstStyle/>
        <a:p>
          <a:endParaRPr lang="en-US"/>
        </a:p>
      </dgm:t>
    </dgm:pt>
    <dgm:pt modelId="{A8FD9162-381C-4A35-AB9A-D1979BB78323}" type="sibTrans" cxnId="{62F13A62-4EB1-40DF-ACDC-DA9F8DB711B2}">
      <dgm:prSet/>
      <dgm:spPr/>
      <dgm:t>
        <a:bodyPr/>
        <a:lstStyle/>
        <a:p>
          <a:endParaRPr lang="en-US"/>
        </a:p>
      </dgm:t>
    </dgm:pt>
    <dgm:pt modelId="{FC3B96ED-E3BC-4AFC-9FFE-D0BE174E619C}">
      <dgm:prSet/>
      <dgm:spPr/>
      <dgm:t>
        <a:bodyPr/>
        <a:lstStyle/>
        <a:p>
          <a:r>
            <a:rPr lang="en-US"/>
            <a:t>Through cognitive strategies, clients may be taught to stay with the feeling while reviewing to themselves (preferably verbalizing out loud) the list of things they have already accomplished to stay sober</a:t>
          </a:r>
        </a:p>
      </dgm:t>
    </dgm:pt>
    <dgm:pt modelId="{CC21AED6-664D-41C5-BFA4-F4AD0187B0BD}" type="parTrans" cxnId="{11F7A1F4-F6EA-472B-8C4A-419475C28913}">
      <dgm:prSet/>
      <dgm:spPr/>
      <dgm:t>
        <a:bodyPr/>
        <a:lstStyle/>
        <a:p>
          <a:endParaRPr lang="en-US"/>
        </a:p>
      </dgm:t>
    </dgm:pt>
    <dgm:pt modelId="{3AFAAADD-524B-4A3E-A450-12668C922987}" type="sibTrans" cxnId="{11F7A1F4-F6EA-472B-8C4A-419475C28913}">
      <dgm:prSet/>
      <dgm:spPr/>
      <dgm:t>
        <a:bodyPr/>
        <a:lstStyle/>
        <a:p>
          <a:endParaRPr lang="en-US"/>
        </a:p>
      </dgm:t>
    </dgm:pt>
    <dgm:pt modelId="{CD1FB1F1-95C0-48D9-9BD6-61371F6FE02C}" type="pres">
      <dgm:prSet presAssocID="{37C1425F-D6B4-4C96-BA8C-E11190766B61}" presName="root" presStyleCnt="0">
        <dgm:presLayoutVars>
          <dgm:dir/>
          <dgm:resizeHandles val="exact"/>
        </dgm:presLayoutVars>
      </dgm:prSet>
      <dgm:spPr/>
    </dgm:pt>
    <dgm:pt modelId="{393BC0E2-4173-4702-93D1-2709C891C9C4}" type="pres">
      <dgm:prSet presAssocID="{F1FF088A-372B-4D36-8B65-DBDCE702328C}" presName="compNode" presStyleCnt="0"/>
      <dgm:spPr/>
    </dgm:pt>
    <dgm:pt modelId="{DD709E9E-43EC-4533-A85A-EC1B2B64759A}" type="pres">
      <dgm:prSet presAssocID="{F1FF088A-372B-4D36-8B65-DBDCE702328C}" presName="bgRect" presStyleLbl="bgShp" presStyleIdx="0" presStyleCnt="2"/>
      <dgm:spPr/>
    </dgm:pt>
    <dgm:pt modelId="{326BD505-8BDD-49CA-8D7B-BB781954F706}" type="pres">
      <dgm:prSet presAssocID="{F1FF088A-372B-4D36-8B65-DBDCE702328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361FEA5E-973F-4995-A717-3396BF82282B}" type="pres">
      <dgm:prSet presAssocID="{F1FF088A-372B-4D36-8B65-DBDCE702328C}" presName="spaceRect" presStyleCnt="0"/>
      <dgm:spPr/>
    </dgm:pt>
    <dgm:pt modelId="{CFC2C9BE-B774-4949-91C5-58EAE1BA5C16}" type="pres">
      <dgm:prSet presAssocID="{F1FF088A-372B-4D36-8B65-DBDCE702328C}" presName="parTx" presStyleLbl="revTx" presStyleIdx="0" presStyleCnt="2">
        <dgm:presLayoutVars>
          <dgm:chMax val="0"/>
          <dgm:chPref val="0"/>
        </dgm:presLayoutVars>
      </dgm:prSet>
      <dgm:spPr/>
    </dgm:pt>
    <dgm:pt modelId="{8056BACB-CC02-4528-9EAF-CCFAE5133210}" type="pres">
      <dgm:prSet presAssocID="{A8FD9162-381C-4A35-AB9A-D1979BB78323}" presName="sibTrans" presStyleCnt="0"/>
      <dgm:spPr/>
    </dgm:pt>
    <dgm:pt modelId="{F6530CA2-357B-4A37-A22A-324BEA174B65}" type="pres">
      <dgm:prSet presAssocID="{FC3B96ED-E3BC-4AFC-9FFE-D0BE174E619C}" presName="compNode" presStyleCnt="0"/>
      <dgm:spPr/>
    </dgm:pt>
    <dgm:pt modelId="{4CA91F6E-D267-4EBD-939B-92A750D71E38}" type="pres">
      <dgm:prSet presAssocID="{FC3B96ED-E3BC-4AFC-9FFE-D0BE174E619C}" presName="bgRect" presStyleLbl="bgShp" presStyleIdx="1" presStyleCnt="2"/>
      <dgm:spPr/>
    </dgm:pt>
    <dgm:pt modelId="{92640D1E-EC4C-41B2-8056-F72FBA4DECDB}" type="pres">
      <dgm:prSet presAssocID="{FC3B96ED-E3BC-4AFC-9FFE-D0BE174E619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62C6403-713A-45C8-BB3F-85F64C645D08}" type="pres">
      <dgm:prSet presAssocID="{FC3B96ED-E3BC-4AFC-9FFE-D0BE174E619C}" presName="spaceRect" presStyleCnt="0"/>
      <dgm:spPr/>
    </dgm:pt>
    <dgm:pt modelId="{1AFD176F-C94F-4D13-BA02-AE91B6AFD45A}" type="pres">
      <dgm:prSet presAssocID="{FC3B96ED-E3BC-4AFC-9FFE-D0BE174E619C}" presName="parTx" presStyleLbl="revTx" presStyleIdx="1" presStyleCnt="2">
        <dgm:presLayoutVars>
          <dgm:chMax val="0"/>
          <dgm:chPref val="0"/>
        </dgm:presLayoutVars>
      </dgm:prSet>
      <dgm:spPr/>
    </dgm:pt>
  </dgm:ptLst>
  <dgm:cxnLst>
    <dgm:cxn modelId="{62F13A62-4EB1-40DF-ACDC-DA9F8DB711B2}" srcId="{37C1425F-D6B4-4C96-BA8C-E11190766B61}" destId="{F1FF088A-372B-4D36-8B65-DBDCE702328C}" srcOrd="0" destOrd="0" parTransId="{F5CCFCF3-2E37-455E-A269-03CDF540E083}" sibTransId="{A8FD9162-381C-4A35-AB9A-D1979BB78323}"/>
    <dgm:cxn modelId="{5DBAD27C-7F4F-4A92-B868-636FCBF67FE7}" type="presOf" srcId="{37C1425F-D6B4-4C96-BA8C-E11190766B61}" destId="{CD1FB1F1-95C0-48D9-9BD6-61371F6FE02C}" srcOrd="0" destOrd="0" presId="urn:microsoft.com/office/officeart/2018/2/layout/IconVerticalSolidList"/>
    <dgm:cxn modelId="{7C331B9E-9D0E-4606-A8AD-447D2AA765B4}" type="presOf" srcId="{F1FF088A-372B-4D36-8B65-DBDCE702328C}" destId="{CFC2C9BE-B774-4949-91C5-58EAE1BA5C16}" srcOrd="0" destOrd="0" presId="urn:microsoft.com/office/officeart/2018/2/layout/IconVerticalSolidList"/>
    <dgm:cxn modelId="{FC55B8A7-B457-416A-AE8A-CDFA0E8259E8}" type="presOf" srcId="{FC3B96ED-E3BC-4AFC-9FFE-D0BE174E619C}" destId="{1AFD176F-C94F-4D13-BA02-AE91B6AFD45A}" srcOrd="0" destOrd="0" presId="urn:microsoft.com/office/officeart/2018/2/layout/IconVerticalSolidList"/>
    <dgm:cxn modelId="{11F7A1F4-F6EA-472B-8C4A-419475C28913}" srcId="{37C1425F-D6B4-4C96-BA8C-E11190766B61}" destId="{FC3B96ED-E3BC-4AFC-9FFE-D0BE174E619C}" srcOrd="1" destOrd="0" parTransId="{CC21AED6-664D-41C5-BFA4-F4AD0187B0BD}" sibTransId="{3AFAAADD-524B-4A3E-A450-12668C922987}"/>
    <dgm:cxn modelId="{FD7F1425-7224-4DF7-A903-71E244CBC6E6}" type="presParOf" srcId="{CD1FB1F1-95C0-48D9-9BD6-61371F6FE02C}" destId="{393BC0E2-4173-4702-93D1-2709C891C9C4}" srcOrd="0" destOrd="0" presId="urn:microsoft.com/office/officeart/2018/2/layout/IconVerticalSolidList"/>
    <dgm:cxn modelId="{67A2C132-9423-400A-8FD7-8DE52862B297}" type="presParOf" srcId="{393BC0E2-4173-4702-93D1-2709C891C9C4}" destId="{DD709E9E-43EC-4533-A85A-EC1B2B64759A}" srcOrd="0" destOrd="0" presId="urn:microsoft.com/office/officeart/2018/2/layout/IconVerticalSolidList"/>
    <dgm:cxn modelId="{E687A0E7-1BE2-4179-AC9B-50F858121E5B}" type="presParOf" srcId="{393BC0E2-4173-4702-93D1-2709C891C9C4}" destId="{326BD505-8BDD-49CA-8D7B-BB781954F706}" srcOrd="1" destOrd="0" presId="urn:microsoft.com/office/officeart/2018/2/layout/IconVerticalSolidList"/>
    <dgm:cxn modelId="{1580A85E-6F1F-4D59-9839-A1284AA69A9F}" type="presParOf" srcId="{393BC0E2-4173-4702-93D1-2709C891C9C4}" destId="{361FEA5E-973F-4995-A717-3396BF82282B}" srcOrd="2" destOrd="0" presId="urn:microsoft.com/office/officeart/2018/2/layout/IconVerticalSolidList"/>
    <dgm:cxn modelId="{76118295-81FD-43E4-8BB7-D85E551A9304}" type="presParOf" srcId="{393BC0E2-4173-4702-93D1-2709C891C9C4}" destId="{CFC2C9BE-B774-4949-91C5-58EAE1BA5C16}" srcOrd="3" destOrd="0" presId="urn:microsoft.com/office/officeart/2018/2/layout/IconVerticalSolidList"/>
    <dgm:cxn modelId="{81A8B447-7B0E-48A8-A7C5-483F33A3D37A}" type="presParOf" srcId="{CD1FB1F1-95C0-48D9-9BD6-61371F6FE02C}" destId="{8056BACB-CC02-4528-9EAF-CCFAE5133210}" srcOrd="1" destOrd="0" presId="urn:microsoft.com/office/officeart/2018/2/layout/IconVerticalSolidList"/>
    <dgm:cxn modelId="{C186117A-8DBE-46FC-B84A-AA0BAB16D741}" type="presParOf" srcId="{CD1FB1F1-95C0-48D9-9BD6-61371F6FE02C}" destId="{F6530CA2-357B-4A37-A22A-324BEA174B65}" srcOrd="2" destOrd="0" presId="urn:microsoft.com/office/officeart/2018/2/layout/IconVerticalSolidList"/>
    <dgm:cxn modelId="{2BAAD904-C6AF-415C-9FCB-1B3194621473}" type="presParOf" srcId="{F6530CA2-357B-4A37-A22A-324BEA174B65}" destId="{4CA91F6E-D267-4EBD-939B-92A750D71E38}" srcOrd="0" destOrd="0" presId="urn:microsoft.com/office/officeart/2018/2/layout/IconVerticalSolidList"/>
    <dgm:cxn modelId="{384F9091-D166-455F-951B-877A605041EB}" type="presParOf" srcId="{F6530CA2-357B-4A37-A22A-324BEA174B65}" destId="{92640D1E-EC4C-41B2-8056-F72FBA4DECDB}" srcOrd="1" destOrd="0" presId="urn:microsoft.com/office/officeart/2018/2/layout/IconVerticalSolidList"/>
    <dgm:cxn modelId="{47EF02FE-0736-456E-AA88-7E5C29E794FE}" type="presParOf" srcId="{F6530CA2-357B-4A37-A22A-324BEA174B65}" destId="{862C6403-713A-45C8-BB3F-85F64C645D08}" srcOrd="2" destOrd="0" presId="urn:microsoft.com/office/officeart/2018/2/layout/IconVerticalSolidList"/>
    <dgm:cxn modelId="{4D46D3BA-FF98-4390-AB37-FB2CED53D3B3}" type="presParOf" srcId="{F6530CA2-357B-4A37-A22A-324BEA174B65}" destId="{1AFD176F-C94F-4D13-BA02-AE91B6AFD45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1C53DA-DA9E-4E5E-9796-C571D8CF393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6D225E4-7A1E-490F-B729-17E723344F99}">
      <dgm:prSet/>
      <dgm:spPr/>
      <dgm:t>
        <a:bodyPr/>
        <a:lstStyle/>
        <a:p>
          <a:r>
            <a:rPr lang="en-US"/>
            <a:t>Contingency management (CM) makes use of external incentives or tangible reinforcers (namely, vouchers redeemable for goods and services, e.g., groceries, public transportation, movie theater tickets) that are contingent on the client meeting predetermined treatment goals (or target behaviors), such as submitting drug-free urine specimens and arriving to counseling on time. </a:t>
          </a:r>
        </a:p>
      </dgm:t>
    </dgm:pt>
    <dgm:pt modelId="{31B5A4DB-45AE-40E2-A47E-9F05FDDCF2CD}" type="parTrans" cxnId="{BF014CC8-9567-44DD-AAAB-AB4C5E3DD28F}">
      <dgm:prSet/>
      <dgm:spPr/>
      <dgm:t>
        <a:bodyPr/>
        <a:lstStyle/>
        <a:p>
          <a:endParaRPr lang="en-US"/>
        </a:p>
      </dgm:t>
    </dgm:pt>
    <dgm:pt modelId="{AE2FC899-9E48-459C-9235-D7368E4E7F63}" type="sibTrans" cxnId="{BF014CC8-9567-44DD-AAAB-AB4C5E3DD28F}">
      <dgm:prSet/>
      <dgm:spPr/>
      <dgm:t>
        <a:bodyPr/>
        <a:lstStyle/>
        <a:p>
          <a:endParaRPr lang="en-US"/>
        </a:p>
      </dgm:t>
    </dgm:pt>
    <dgm:pt modelId="{B185AD29-DA2A-46EB-A320-21FE91D73306}">
      <dgm:prSet/>
      <dgm:spPr/>
      <dgm:t>
        <a:bodyPr/>
        <a:lstStyle/>
        <a:p>
          <a:r>
            <a:rPr lang="en-US"/>
            <a:t>Reinforcing positive, nonsubstance behaviors is particularly important early in treatment and recovery. Capuzzi P 165</a:t>
          </a:r>
        </a:p>
      </dgm:t>
    </dgm:pt>
    <dgm:pt modelId="{18437F4D-E9B3-40F5-9B9E-06097FE0BC67}" type="parTrans" cxnId="{533D75AD-C8B1-49D1-9E5A-5E9730F8450C}">
      <dgm:prSet/>
      <dgm:spPr/>
      <dgm:t>
        <a:bodyPr/>
        <a:lstStyle/>
        <a:p>
          <a:endParaRPr lang="en-US"/>
        </a:p>
      </dgm:t>
    </dgm:pt>
    <dgm:pt modelId="{54CEE8B6-44FB-4B12-BA53-7C9A793A4154}" type="sibTrans" cxnId="{533D75AD-C8B1-49D1-9E5A-5E9730F8450C}">
      <dgm:prSet/>
      <dgm:spPr/>
      <dgm:t>
        <a:bodyPr/>
        <a:lstStyle/>
        <a:p>
          <a:endParaRPr lang="en-US"/>
        </a:p>
      </dgm:t>
    </dgm:pt>
    <dgm:pt modelId="{99AF7F8C-9894-4165-A216-5A766B85DE03}" type="pres">
      <dgm:prSet presAssocID="{DD1C53DA-DA9E-4E5E-9796-C571D8CF3937}" presName="root" presStyleCnt="0">
        <dgm:presLayoutVars>
          <dgm:dir/>
          <dgm:resizeHandles val="exact"/>
        </dgm:presLayoutVars>
      </dgm:prSet>
      <dgm:spPr/>
    </dgm:pt>
    <dgm:pt modelId="{922AD0A9-A707-4F5F-A43F-733577D44A59}" type="pres">
      <dgm:prSet presAssocID="{26D225E4-7A1E-490F-B729-17E723344F99}" presName="compNode" presStyleCnt="0"/>
      <dgm:spPr/>
    </dgm:pt>
    <dgm:pt modelId="{71AB0F24-D20A-4242-9FA3-F8CDD175CFA6}" type="pres">
      <dgm:prSet presAssocID="{26D225E4-7A1E-490F-B729-17E723344F99}" presName="bgRect" presStyleLbl="bgShp" presStyleIdx="0" presStyleCnt="2"/>
      <dgm:spPr/>
    </dgm:pt>
    <dgm:pt modelId="{49E76EBE-1672-4428-83A3-B7E1909011B5}" type="pres">
      <dgm:prSet presAssocID="{26D225E4-7A1E-490F-B729-17E723344F9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34E2A9E6-F09E-4A8D-8894-D670DC163F77}" type="pres">
      <dgm:prSet presAssocID="{26D225E4-7A1E-490F-B729-17E723344F99}" presName="spaceRect" presStyleCnt="0"/>
      <dgm:spPr/>
    </dgm:pt>
    <dgm:pt modelId="{78BF8118-ED55-46CB-B049-1E0BFEB35994}" type="pres">
      <dgm:prSet presAssocID="{26D225E4-7A1E-490F-B729-17E723344F99}" presName="parTx" presStyleLbl="revTx" presStyleIdx="0" presStyleCnt="2">
        <dgm:presLayoutVars>
          <dgm:chMax val="0"/>
          <dgm:chPref val="0"/>
        </dgm:presLayoutVars>
      </dgm:prSet>
      <dgm:spPr/>
    </dgm:pt>
    <dgm:pt modelId="{B9FC0B5F-8AD6-45D6-A059-429945F87256}" type="pres">
      <dgm:prSet presAssocID="{AE2FC899-9E48-459C-9235-D7368E4E7F63}" presName="sibTrans" presStyleCnt="0"/>
      <dgm:spPr/>
    </dgm:pt>
    <dgm:pt modelId="{C9DFA171-63F2-4035-8A3C-D6D81D34D204}" type="pres">
      <dgm:prSet presAssocID="{B185AD29-DA2A-46EB-A320-21FE91D73306}" presName="compNode" presStyleCnt="0"/>
      <dgm:spPr/>
    </dgm:pt>
    <dgm:pt modelId="{88040A5C-0C3C-444A-8533-D3A2F3734A7F}" type="pres">
      <dgm:prSet presAssocID="{B185AD29-DA2A-46EB-A320-21FE91D73306}" presName="bgRect" presStyleLbl="bgShp" presStyleIdx="1" presStyleCnt="2"/>
      <dgm:spPr/>
    </dgm:pt>
    <dgm:pt modelId="{A87852DA-FB53-4558-84CA-64F23AA6A629}" type="pres">
      <dgm:prSet presAssocID="{B185AD29-DA2A-46EB-A320-21FE91D7330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10C933C4-5F31-44F7-8F34-93D9BE5AA965}" type="pres">
      <dgm:prSet presAssocID="{B185AD29-DA2A-46EB-A320-21FE91D73306}" presName="spaceRect" presStyleCnt="0"/>
      <dgm:spPr/>
    </dgm:pt>
    <dgm:pt modelId="{6B250B3A-ACC9-4A5A-B7DC-A57E814814CC}" type="pres">
      <dgm:prSet presAssocID="{B185AD29-DA2A-46EB-A320-21FE91D73306}" presName="parTx" presStyleLbl="revTx" presStyleIdx="1" presStyleCnt="2">
        <dgm:presLayoutVars>
          <dgm:chMax val="0"/>
          <dgm:chPref val="0"/>
        </dgm:presLayoutVars>
      </dgm:prSet>
      <dgm:spPr/>
    </dgm:pt>
  </dgm:ptLst>
  <dgm:cxnLst>
    <dgm:cxn modelId="{CEE5C15B-B59A-4F1F-BDDD-44B48FCED8DA}" type="presOf" srcId="{26D225E4-7A1E-490F-B729-17E723344F99}" destId="{78BF8118-ED55-46CB-B049-1E0BFEB35994}" srcOrd="0" destOrd="0" presId="urn:microsoft.com/office/officeart/2018/2/layout/IconVerticalSolidList"/>
    <dgm:cxn modelId="{D84D66A5-68A8-490C-9700-6C5163588413}" type="presOf" srcId="{DD1C53DA-DA9E-4E5E-9796-C571D8CF3937}" destId="{99AF7F8C-9894-4165-A216-5A766B85DE03}" srcOrd="0" destOrd="0" presId="urn:microsoft.com/office/officeart/2018/2/layout/IconVerticalSolidList"/>
    <dgm:cxn modelId="{533D75AD-C8B1-49D1-9E5A-5E9730F8450C}" srcId="{DD1C53DA-DA9E-4E5E-9796-C571D8CF3937}" destId="{B185AD29-DA2A-46EB-A320-21FE91D73306}" srcOrd="1" destOrd="0" parTransId="{18437F4D-E9B3-40F5-9B9E-06097FE0BC67}" sibTransId="{54CEE8B6-44FB-4B12-BA53-7C9A793A4154}"/>
    <dgm:cxn modelId="{BF014CC8-9567-44DD-AAAB-AB4C5E3DD28F}" srcId="{DD1C53DA-DA9E-4E5E-9796-C571D8CF3937}" destId="{26D225E4-7A1E-490F-B729-17E723344F99}" srcOrd="0" destOrd="0" parTransId="{31B5A4DB-45AE-40E2-A47E-9F05FDDCF2CD}" sibTransId="{AE2FC899-9E48-459C-9235-D7368E4E7F63}"/>
    <dgm:cxn modelId="{28A322D6-74FC-4FBB-BD34-353CD5249136}" type="presOf" srcId="{B185AD29-DA2A-46EB-A320-21FE91D73306}" destId="{6B250B3A-ACC9-4A5A-B7DC-A57E814814CC}" srcOrd="0" destOrd="0" presId="urn:microsoft.com/office/officeart/2018/2/layout/IconVerticalSolidList"/>
    <dgm:cxn modelId="{3C53CD6C-BD4D-4F46-9B46-E43F10919BB1}" type="presParOf" srcId="{99AF7F8C-9894-4165-A216-5A766B85DE03}" destId="{922AD0A9-A707-4F5F-A43F-733577D44A59}" srcOrd="0" destOrd="0" presId="urn:microsoft.com/office/officeart/2018/2/layout/IconVerticalSolidList"/>
    <dgm:cxn modelId="{B56D1C55-CCAD-4CF6-AA39-531190C290AD}" type="presParOf" srcId="{922AD0A9-A707-4F5F-A43F-733577D44A59}" destId="{71AB0F24-D20A-4242-9FA3-F8CDD175CFA6}" srcOrd="0" destOrd="0" presId="urn:microsoft.com/office/officeart/2018/2/layout/IconVerticalSolidList"/>
    <dgm:cxn modelId="{D7B9823C-DBF4-4C92-A33B-54298BF764EF}" type="presParOf" srcId="{922AD0A9-A707-4F5F-A43F-733577D44A59}" destId="{49E76EBE-1672-4428-83A3-B7E1909011B5}" srcOrd="1" destOrd="0" presId="urn:microsoft.com/office/officeart/2018/2/layout/IconVerticalSolidList"/>
    <dgm:cxn modelId="{DEAF887D-EA14-4BB1-AF60-B7B54C4C93AF}" type="presParOf" srcId="{922AD0A9-A707-4F5F-A43F-733577D44A59}" destId="{34E2A9E6-F09E-4A8D-8894-D670DC163F77}" srcOrd="2" destOrd="0" presId="urn:microsoft.com/office/officeart/2018/2/layout/IconVerticalSolidList"/>
    <dgm:cxn modelId="{32A88ADD-1356-42B9-A3D5-11A5086D0F9B}" type="presParOf" srcId="{922AD0A9-A707-4F5F-A43F-733577D44A59}" destId="{78BF8118-ED55-46CB-B049-1E0BFEB35994}" srcOrd="3" destOrd="0" presId="urn:microsoft.com/office/officeart/2018/2/layout/IconVerticalSolidList"/>
    <dgm:cxn modelId="{30B35054-7BE4-405F-B483-015D670FB1C1}" type="presParOf" srcId="{99AF7F8C-9894-4165-A216-5A766B85DE03}" destId="{B9FC0B5F-8AD6-45D6-A059-429945F87256}" srcOrd="1" destOrd="0" presId="urn:microsoft.com/office/officeart/2018/2/layout/IconVerticalSolidList"/>
    <dgm:cxn modelId="{1784C26C-C863-40F5-A4F4-8B60C56E353D}" type="presParOf" srcId="{99AF7F8C-9894-4165-A216-5A766B85DE03}" destId="{C9DFA171-63F2-4035-8A3C-D6D81D34D204}" srcOrd="2" destOrd="0" presId="urn:microsoft.com/office/officeart/2018/2/layout/IconVerticalSolidList"/>
    <dgm:cxn modelId="{C75DE18E-EC0D-40EE-8A45-9C086746B9A6}" type="presParOf" srcId="{C9DFA171-63F2-4035-8A3C-D6D81D34D204}" destId="{88040A5C-0C3C-444A-8533-D3A2F3734A7F}" srcOrd="0" destOrd="0" presId="urn:microsoft.com/office/officeart/2018/2/layout/IconVerticalSolidList"/>
    <dgm:cxn modelId="{EC5A0D29-0F23-4740-97D8-42B36A045CE6}" type="presParOf" srcId="{C9DFA171-63F2-4035-8A3C-D6D81D34D204}" destId="{A87852DA-FB53-4558-84CA-64F23AA6A629}" srcOrd="1" destOrd="0" presId="urn:microsoft.com/office/officeart/2018/2/layout/IconVerticalSolidList"/>
    <dgm:cxn modelId="{2C209952-6FA3-4C61-80C5-3220BB63BB6C}" type="presParOf" srcId="{C9DFA171-63F2-4035-8A3C-D6D81D34D204}" destId="{10C933C4-5F31-44F7-8F34-93D9BE5AA965}" srcOrd="2" destOrd="0" presId="urn:microsoft.com/office/officeart/2018/2/layout/IconVerticalSolidList"/>
    <dgm:cxn modelId="{44E34284-332F-4E5E-8615-A0B2AEC67250}" type="presParOf" srcId="{C9DFA171-63F2-4035-8A3C-D6D81D34D204}" destId="{6B250B3A-ACC9-4A5A-B7DC-A57E814814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3BB3B8-D9D2-4DCF-BC4B-EB6AE4A8DBAD}"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n-US"/>
        </a:p>
      </dgm:t>
    </dgm:pt>
    <dgm:pt modelId="{74C11C0A-ACDC-47D0-B5E8-AA35AEC8BDD7}">
      <dgm:prSet/>
      <dgm:spPr/>
      <dgm:t>
        <a:bodyPr/>
        <a:lstStyle/>
        <a:p>
          <a:r>
            <a:rPr lang="en-US" b="1" i="1"/>
            <a:t>Behavior contracting </a:t>
          </a:r>
          <a:r>
            <a:rPr lang="en-US"/>
            <a:t>itself (apart from the use of prize incentives or vouchers) can be implemented with minimal or no cost to the counselor or agency. </a:t>
          </a:r>
        </a:p>
      </dgm:t>
    </dgm:pt>
    <dgm:pt modelId="{2257A3FF-3650-4D91-87E5-5A186838DAF7}" type="parTrans" cxnId="{29489F96-3693-4D01-98C8-F21F00BF4799}">
      <dgm:prSet/>
      <dgm:spPr/>
      <dgm:t>
        <a:bodyPr/>
        <a:lstStyle/>
        <a:p>
          <a:endParaRPr lang="en-US"/>
        </a:p>
      </dgm:t>
    </dgm:pt>
    <dgm:pt modelId="{9F997D6F-3CEB-4868-9975-629BC505AB83}" type="sibTrans" cxnId="{29489F96-3693-4D01-98C8-F21F00BF4799}">
      <dgm:prSet/>
      <dgm:spPr/>
      <dgm:t>
        <a:bodyPr/>
        <a:lstStyle/>
        <a:p>
          <a:endParaRPr lang="en-US"/>
        </a:p>
      </dgm:t>
    </dgm:pt>
    <dgm:pt modelId="{FFF50D0F-0293-48FA-8458-E15CECC801C7}">
      <dgm:prSet/>
      <dgm:spPr/>
      <dgm:t>
        <a:bodyPr/>
        <a:lstStyle/>
        <a:p>
          <a:r>
            <a:rPr lang="en-US"/>
            <a:t>It is advised that the contracts be written (even at times on a scrap piece of paper), the intended behavior clearly described, the targeted date of task completion specified, and both the incentive and the consequence for not abiding by the contract clarified. </a:t>
          </a:r>
        </a:p>
      </dgm:t>
    </dgm:pt>
    <dgm:pt modelId="{CF5AFCA7-505D-4F91-87CE-FA58B4738F78}" type="parTrans" cxnId="{9F94C7F4-80C6-46F0-9EC1-E4FED33102A4}">
      <dgm:prSet/>
      <dgm:spPr/>
      <dgm:t>
        <a:bodyPr/>
        <a:lstStyle/>
        <a:p>
          <a:endParaRPr lang="en-US"/>
        </a:p>
      </dgm:t>
    </dgm:pt>
    <dgm:pt modelId="{ABAEDC05-0B35-4E33-B2D7-61EA554F1DE8}" type="sibTrans" cxnId="{9F94C7F4-80C6-46F0-9EC1-E4FED33102A4}">
      <dgm:prSet/>
      <dgm:spPr/>
      <dgm:t>
        <a:bodyPr/>
        <a:lstStyle/>
        <a:p>
          <a:endParaRPr lang="en-US"/>
        </a:p>
      </dgm:t>
    </dgm:pt>
    <dgm:pt modelId="{9517118C-A3B7-4A76-A490-BBB963C3B85E}">
      <dgm:prSet/>
      <dgm:spPr/>
      <dgm:t>
        <a:bodyPr/>
        <a:lstStyle/>
        <a:p>
          <a:r>
            <a:rPr lang="en-US"/>
            <a:t>Capuzzi P 165</a:t>
          </a:r>
        </a:p>
      </dgm:t>
    </dgm:pt>
    <dgm:pt modelId="{6E970733-6D75-489F-8743-AFD13FBB7C0E}" type="parTrans" cxnId="{769EF190-FDF7-447F-A957-A264AFC75ACD}">
      <dgm:prSet/>
      <dgm:spPr/>
      <dgm:t>
        <a:bodyPr/>
        <a:lstStyle/>
        <a:p>
          <a:endParaRPr lang="en-US"/>
        </a:p>
      </dgm:t>
    </dgm:pt>
    <dgm:pt modelId="{B40DE58B-2FFE-40A2-B8E6-17C306F7AAEA}" type="sibTrans" cxnId="{769EF190-FDF7-447F-A957-A264AFC75ACD}">
      <dgm:prSet/>
      <dgm:spPr/>
      <dgm:t>
        <a:bodyPr/>
        <a:lstStyle/>
        <a:p>
          <a:endParaRPr lang="en-US"/>
        </a:p>
      </dgm:t>
    </dgm:pt>
    <dgm:pt modelId="{5DFBF49B-D1FF-4597-9650-2C2F732B8CCE}" type="pres">
      <dgm:prSet presAssocID="{1F3BB3B8-D9D2-4DCF-BC4B-EB6AE4A8DBAD}" presName="Name0" presStyleCnt="0">
        <dgm:presLayoutVars>
          <dgm:dir/>
          <dgm:animLvl val="lvl"/>
          <dgm:resizeHandles val="exact"/>
        </dgm:presLayoutVars>
      </dgm:prSet>
      <dgm:spPr/>
    </dgm:pt>
    <dgm:pt modelId="{58045784-E617-4E3C-8E6E-75BF00735590}" type="pres">
      <dgm:prSet presAssocID="{9517118C-A3B7-4A76-A490-BBB963C3B85E}" presName="boxAndChildren" presStyleCnt="0"/>
      <dgm:spPr/>
    </dgm:pt>
    <dgm:pt modelId="{F4EA7809-EDAB-4881-9B9F-18803FCB4731}" type="pres">
      <dgm:prSet presAssocID="{9517118C-A3B7-4A76-A490-BBB963C3B85E}" presName="parentTextBox" presStyleLbl="node1" presStyleIdx="0" presStyleCnt="3"/>
      <dgm:spPr/>
    </dgm:pt>
    <dgm:pt modelId="{DBB178E6-1513-4D7D-B1C2-FAEC87F92E6E}" type="pres">
      <dgm:prSet presAssocID="{ABAEDC05-0B35-4E33-B2D7-61EA554F1DE8}" presName="sp" presStyleCnt="0"/>
      <dgm:spPr/>
    </dgm:pt>
    <dgm:pt modelId="{96FF8E4E-7E4D-45EC-AC7F-BD03A75FE016}" type="pres">
      <dgm:prSet presAssocID="{FFF50D0F-0293-48FA-8458-E15CECC801C7}" presName="arrowAndChildren" presStyleCnt="0"/>
      <dgm:spPr/>
    </dgm:pt>
    <dgm:pt modelId="{E5D17452-0792-47E1-B0C4-2268BB612216}" type="pres">
      <dgm:prSet presAssocID="{FFF50D0F-0293-48FA-8458-E15CECC801C7}" presName="parentTextArrow" presStyleLbl="node1" presStyleIdx="1" presStyleCnt="3"/>
      <dgm:spPr/>
    </dgm:pt>
    <dgm:pt modelId="{17E63C0F-1E37-40F3-9E7E-697AE624D768}" type="pres">
      <dgm:prSet presAssocID="{9F997D6F-3CEB-4868-9975-629BC505AB83}" presName="sp" presStyleCnt="0"/>
      <dgm:spPr/>
    </dgm:pt>
    <dgm:pt modelId="{7187A03D-64C7-4E04-BCB2-770A31912BD2}" type="pres">
      <dgm:prSet presAssocID="{74C11C0A-ACDC-47D0-B5E8-AA35AEC8BDD7}" presName="arrowAndChildren" presStyleCnt="0"/>
      <dgm:spPr/>
    </dgm:pt>
    <dgm:pt modelId="{B229F8C7-5BDD-49D4-836F-93F26CB968AD}" type="pres">
      <dgm:prSet presAssocID="{74C11C0A-ACDC-47D0-B5E8-AA35AEC8BDD7}" presName="parentTextArrow" presStyleLbl="node1" presStyleIdx="2" presStyleCnt="3"/>
      <dgm:spPr/>
    </dgm:pt>
  </dgm:ptLst>
  <dgm:cxnLst>
    <dgm:cxn modelId="{8CCCE315-7972-4D5C-9959-11080F358F5A}" type="presOf" srcId="{74C11C0A-ACDC-47D0-B5E8-AA35AEC8BDD7}" destId="{B229F8C7-5BDD-49D4-836F-93F26CB968AD}" srcOrd="0" destOrd="0" presId="urn:microsoft.com/office/officeart/2005/8/layout/process4"/>
    <dgm:cxn modelId="{22237817-F2CA-47F0-9F5E-00DB16964A8C}" type="presOf" srcId="{FFF50D0F-0293-48FA-8458-E15CECC801C7}" destId="{E5D17452-0792-47E1-B0C4-2268BB612216}" srcOrd="0" destOrd="0" presId="urn:microsoft.com/office/officeart/2005/8/layout/process4"/>
    <dgm:cxn modelId="{769EF190-FDF7-447F-A957-A264AFC75ACD}" srcId="{1F3BB3B8-D9D2-4DCF-BC4B-EB6AE4A8DBAD}" destId="{9517118C-A3B7-4A76-A490-BBB963C3B85E}" srcOrd="2" destOrd="0" parTransId="{6E970733-6D75-489F-8743-AFD13FBB7C0E}" sibTransId="{B40DE58B-2FFE-40A2-B8E6-17C306F7AAEA}"/>
    <dgm:cxn modelId="{29489F96-3693-4D01-98C8-F21F00BF4799}" srcId="{1F3BB3B8-D9D2-4DCF-BC4B-EB6AE4A8DBAD}" destId="{74C11C0A-ACDC-47D0-B5E8-AA35AEC8BDD7}" srcOrd="0" destOrd="0" parTransId="{2257A3FF-3650-4D91-87E5-5A186838DAF7}" sibTransId="{9F997D6F-3CEB-4868-9975-629BC505AB83}"/>
    <dgm:cxn modelId="{4E04BBA8-19FD-4365-8B0A-6669631A858A}" type="presOf" srcId="{9517118C-A3B7-4A76-A490-BBB963C3B85E}" destId="{F4EA7809-EDAB-4881-9B9F-18803FCB4731}" srcOrd="0" destOrd="0" presId="urn:microsoft.com/office/officeart/2005/8/layout/process4"/>
    <dgm:cxn modelId="{65A382D2-8E3D-4067-A97B-8D4EF2960075}" type="presOf" srcId="{1F3BB3B8-D9D2-4DCF-BC4B-EB6AE4A8DBAD}" destId="{5DFBF49B-D1FF-4597-9650-2C2F732B8CCE}" srcOrd="0" destOrd="0" presId="urn:microsoft.com/office/officeart/2005/8/layout/process4"/>
    <dgm:cxn modelId="{9F94C7F4-80C6-46F0-9EC1-E4FED33102A4}" srcId="{1F3BB3B8-D9D2-4DCF-BC4B-EB6AE4A8DBAD}" destId="{FFF50D0F-0293-48FA-8458-E15CECC801C7}" srcOrd="1" destOrd="0" parTransId="{CF5AFCA7-505D-4F91-87CE-FA58B4738F78}" sibTransId="{ABAEDC05-0B35-4E33-B2D7-61EA554F1DE8}"/>
    <dgm:cxn modelId="{4FF62EB5-D6E9-40E8-A7B0-ECD4788093F4}" type="presParOf" srcId="{5DFBF49B-D1FF-4597-9650-2C2F732B8CCE}" destId="{58045784-E617-4E3C-8E6E-75BF00735590}" srcOrd="0" destOrd="0" presId="urn:microsoft.com/office/officeart/2005/8/layout/process4"/>
    <dgm:cxn modelId="{5E0756AD-D254-4DE8-AE76-1C7D10C4141E}" type="presParOf" srcId="{58045784-E617-4E3C-8E6E-75BF00735590}" destId="{F4EA7809-EDAB-4881-9B9F-18803FCB4731}" srcOrd="0" destOrd="0" presId="urn:microsoft.com/office/officeart/2005/8/layout/process4"/>
    <dgm:cxn modelId="{D6CD987A-A059-4F1A-9682-DF89796F7040}" type="presParOf" srcId="{5DFBF49B-D1FF-4597-9650-2C2F732B8CCE}" destId="{DBB178E6-1513-4D7D-B1C2-FAEC87F92E6E}" srcOrd="1" destOrd="0" presId="urn:microsoft.com/office/officeart/2005/8/layout/process4"/>
    <dgm:cxn modelId="{29BB26F2-C8C4-4D8D-B966-B6600C4F978E}" type="presParOf" srcId="{5DFBF49B-D1FF-4597-9650-2C2F732B8CCE}" destId="{96FF8E4E-7E4D-45EC-AC7F-BD03A75FE016}" srcOrd="2" destOrd="0" presId="urn:microsoft.com/office/officeart/2005/8/layout/process4"/>
    <dgm:cxn modelId="{86D72453-E123-47BF-A7B5-98AD478BD71D}" type="presParOf" srcId="{96FF8E4E-7E4D-45EC-AC7F-BD03A75FE016}" destId="{E5D17452-0792-47E1-B0C4-2268BB612216}" srcOrd="0" destOrd="0" presId="urn:microsoft.com/office/officeart/2005/8/layout/process4"/>
    <dgm:cxn modelId="{488B997C-C03A-452F-8374-7B859125174E}" type="presParOf" srcId="{5DFBF49B-D1FF-4597-9650-2C2F732B8CCE}" destId="{17E63C0F-1E37-40F3-9E7E-697AE624D768}" srcOrd="3" destOrd="0" presId="urn:microsoft.com/office/officeart/2005/8/layout/process4"/>
    <dgm:cxn modelId="{BDD6F5A2-FD54-4BFC-BADB-4C2A7E8F0A8F}" type="presParOf" srcId="{5DFBF49B-D1FF-4597-9650-2C2F732B8CCE}" destId="{7187A03D-64C7-4E04-BCB2-770A31912BD2}" srcOrd="4" destOrd="0" presId="urn:microsoft.com/office/officeart/2005/8/layout/process4"/>
    <dgm:cxn modelId="{DB7C6C24-3348-484C-B438-394EF35B1F49}" type="presParOf" srcId="{7187A03D-64C7-4E04-BCB2-770A31912BD2}" destId="{B229F8C7-5BDD-49D4-836F-93F26CB968A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B67801-7844-486C-9BF2-A7BB70643F3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134F44F-B263-440B-AA06-57C8B504FD8A}">
      <dgm:prSet/>
      <dgm:spPr/>
      <dgm:t>
        <a:bodyPr/>
        <a:lstStyle/>
        <a:p>
          <a:r>
            <a:rPr lang="en-US"/>
            <a:t>The community reinforcement approach (CRA) is a comprehensive biopsychosocial approach to the treatment of substance use disorders based on the premise that one’s environment or community plays a critical role in reinforcing one’s recovery efforts. CRA enlists community reinforcers (e.g., family, recreation, employment) to support change in an individual’s substance use (Meyers, Villanueva, &amp; Smith, 2005).</a:t>
          </a:r>
        </a:p>
      </dgm:t>
    </dgm:pt>
    <dgm:pt modelId="{54AF273A-7B9D-499E-B6A3-F55DB9E589E8}" type="parTrans" cxnId="{EA87FDBB-4B34-4090-AB10-C14DE84B533D}">
      <dgm:prSet/>
      <dgm:spPr/>
      <dgm:t>
        <a:bodyPr/>
        <a:lstStyle/>
        <a:p>
          <a:endParaRPr lang="en-US"/>
        </a:p>
      </dgm:t>
    </dgm:pt>
    <dgm:pt modelId="{9BC8DA63-5393-456D-8659-C75ED57F2E6A}" type="sibTrans" cxnId="{EA87FDBB-4B34-4090-AB10-C14DE84B533D}">
      <dgm:prSet/>
      <dgm:spPr/>
      <dgm:t>
        <a:bodyPr/>
        <a:lstStyle/>
        <a:p>
          <a:endParaRPr lang="en-US"/>
        </a:p>
      </dgm:t>
    </dgm:pt>
    <dgm:pt modelId="{5235E44D-BC65-4917-9527-33DB574C76F0}">
      <dgm:prSet/>
      <dgm:spPr/>
      <dgm:t>
        <a:bodyPr/>
        <a:lstStyle/>
        <a:p>
          <a:r>
            <a:rPr lang="en-US"/>
            <a:t>Meyers and colleagues (2005) identified eight components of CRA, and although they conceded that each component is not necessarily used with every client, two are standard applications: functional analysis and treatment planning. Capuzzi P 166</a:t>
          </a:r>
        </a:p>
      </dgm:t>
    </dgm:pt>
    <dgm:pt modelId="{62F2CD58-5023-45B0-91B6-239910BC30BE}" type="parTrans" cxnId="{306382A3-2D46-4CF8-BCCC-6B869F0F4646}">
      <dgm:prSet/>
      <dgm:spPr/>
      <dgm:t>
        <a:bodyPr/>
        <a:lstStyle/>
        <a:p>
          <a:endParaRPr lang="en-US"/>
        </a:p>
      </dgm:t>
    </dgm:pt>
    <dgm:pt modelId="{A7E6B989-114B-45F5-A227-8AA003E8E2A3}" type="sibTrans" cxnId="{306382A3-2D46-4CF8-BCCC-6B869F0F4646}">
      <dgm:prSet/>
      <dgm:spPr/>
      <dgm:t>
        <a:bodyPr/>
        <a:lstStyle/>
        <a:p>
          <a:endParaRPr lang="en-US"/>
        </a:p>
      </dgm:t>
    </dgm:pt>
    <dgm:pt modelId="{469CAD7A-31F2-4A4D-9599-5FE05A144C49}" type="pres">
      <dgm:prSet presAssocID="{08B67801-7844-486C-9BF2-A7BB70643F39}" presName="linear" presStyleCnt="0">
        <dgm:presLayoutVars>
          <dgm:animLvl val="lvl"/>
          <dgm:resizeHandles val="exact"/>
        </dgm:presLayoutVars>
      </dgm:prSet>
      <dgm:spPr/>
    </dgm:pt>
    <dgm:pt modelId="{F0C7A74A-A36E-476B-8672-9CA8BF5DD891}" type="pres">
      <dgm:prSet presAssocID="{D134F44F-B263-440B-AA06-57C8B504FD8A}" presName="parentText" presStyleLbl="node1" presStyleIdx="0" presStyleCnt="2">
        <dgm:presLayoutVars>
          <dgm:chMax val="0"/>
          <dgm:bulletEnabled val="1"/>
        </dgm:presLayoutVars>
      </dgm:prSet>
      <dgm:spPr/>
    </dgm:pt>
    <dgm:pt modelId="{BF9E2654-01AF-4B81-8514-BEE2DF55FADB}" type="pres">
      <dgm:prSet presAssocID="{9BC8DA63-5393-456D-8659-C75ED57F2E6A}" presName="spacer" presStyleCnt="0"/>
      <dgm:spPr/>
    </dgm:pt>
    <dgm:pt modelId="{986F6705-75DA-4B2D-A7A8-8B5918295129}" type="pres">
      <dgm:prSet presAssocID="{5235E44D-BC65-4917-9527-33DB574C76F0}" presName="parentText" presStyleLbl="node1" presStyleIdx="1" presStyleCnt="2">
        <dgm:presLayoutVars>
          <dgm:chMax val="0"/>
          <dgm:bulletEnabled val="1"/>
        </dgm:presLayoutVars>
      </dgm:prSet>
      <dgm:spPr/>
    </dgm:pt>
  </dgm:ptLst>
  <dgm:cxnLst>
    <dgm:cxn modelId="{BAC8C144-7FD2-43FB-8BD5-B2B895946425}" type="presOf" srcId="{D134F44F-B263-440B-AA06-57C8B504FD8A}" destId="{F0C7A74A-A36E-476B-8672-9CA8BF5DD891}" srcOrd="0" destOrd="0" presId="urn:microsoft.com/office/officeart/2005/8/layout/vList2"/>
    <dgm:cxn modelId="{4765D664-F798-43D8-9E97-1DB365F3904A}" type="presOf" srcId="{08B67801-7844-486C-9BF2-A7BB70643F39}" destId="{469CAD7A-31F2-4A4D-9599-5FE05A144C49}" srcOrd="0" destOrd="0" presId="urn:microsoft.com/office/officeart/2005/8/layout/vList2"/>
    <dgm:cxn modelId="{11849EA2-07AF-4E1F-85B0-74F179174B4A}" type="presOf" srcId="{5235E44D-BC65-4917-9527-33DB574C76F0}" destId="{986F6705-75DA-4B2D-A7A8-8B5918295129}" srcOrd="0" destOrd="0" presId="urn:microsoft.com/office/officeart/2005/8/layout/vList2"/>
    <dgm:cxn modelId="{306382A3-2D46-4CF8-BCCC-6B869F0F4646}" srcId="{08B67801-7844-486C-9BF2-A7BB70643F39}" destId="{5235E44D-BC65-4917-9527-33DB574C76F0}" srcOrd="1" destOrd="0" parTransId="{62F2CD58-5023-45B0-91B6-239910BC30BE}" sibTransId="{A7E6B989-114B-45F5-A227-8AA003E8E2A3}"/>
    <dgm:cxn modelId="{EA87FDBB-4B34-4090-AB10-C14DE84B533D}" srcId="{08B67801-7844-486C-9BF2-A7BB70643F39}" destId="{D134F44F-B263-440B-AA06-57C8B504FD8A}" srcOrd="0" destOrd="0" parTransId="{54AF273A-7B9D-499E-B6A3-F55DB9E589E8}" sibTransId="{9BC8DA63-5393-456D-8659-C75ED57F2E6A}"/>
    <dgm:cxn modelId="{A9B66540-7D90-4219-A137-1D703E42FE40}" type="presParOf" srcId="{469CAD7A-31F2-4A4D-9599-5FE05A144C49}" destId="{F0C7A74A-A36E-476B-8672-9CA8BF5DD891}" srcOrd="0" destOrd="0" presId="urn:microsoft.com/office/officeart/2005/8/layout/vList2"/>
    <dgm:cxn modelId="{47EC1E35-9A66-4695-98FA-3D3FDA13B5AB}" type="presParOf" srcId="{469CAD7A-31F2-4A4D-9599-5FE05A144C49}" destId="{BF9E2654-01AF-4B81-8514-BEE2DF55FADB}" srcOrd="1" destOrd="0" presId="urn:microsoft.com/office/officeart/2005/8/layout/vList2"/>
    <dgm:cxn modelId="{89EFD638-FAAE-425B-A847-95BA41787D70}" type="presParOf" srcId="{469CAD7A-31F2-4A4D-9599-5FE05A144C49}" destId="{986F6705-75DA-4B2D-A7A8-8B591829512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22E867-2871-4DB4-9BCA-7B5EF5A7178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CFF8106-3353-450A-8ED2-30938FEC4FBB}">
      <dgm:prSet/>
      <dgm:spPr/>
      <dgm:t>
        <a:bodyPr/>
        <a:lstStyle/>
        <a:p>
          <a:r>
            <a:rPr lang="en-US"/>
            <a:t>Mindfulness practices have gained popularity in mental health and addictions in recent years. </a:t>
          </a:r>
        </a:p>
      </dgm:t>
    </dgm:pt>
    <dgm:pt modelId="{B9BB308C-73FD-4D76-83EA-749025311F98}" type="parTrans" cxnId="{E91D1502-71A0-4544-87EE-9428CD7B8129}">
      <dgm:prSet/>
      <dgm:spPr/>
      <dgm:t>
        <a:bodyPr/>
        <a:lstStyle/>
        <a:p>
          <a:endParaRPr lang="en-US"/>
        </a:p>
      </dgm:t>
    </dgm:pt>
    <dgm:pt modelId="{CC52B44E-2FE6-4BEE-BD73-5870549E7DDE}" type="sibTrans" cxnId="{E91D1502-71A0-4544-87EE-9428CD7B8129}">
      <dgm:prSet/>
      <dgm:spPr/>
      <dgm:t>
        <a:bodyPr/>
        <a:lstStyle/>
        <a:p>
          <a:endParaRPr lang="en-US"/>
        </a:p>
      </dgm:t>
    </dgm:pt>
    <dgm:pt modelId="{78C64A03-F987-486E-8956-514EB645FC21}">
      <dgm:prSet/>
      <dgm:spPr/>
      <dgm:t>
        <a:bodyPr/>
        <a:lstStyle/>
        <a:p>
          <a:r>
            <a:rPr lang="en-US"/>
            <a:t>Mindfulness is understood as a centering process, a method for heightening awareness in the present moment. </a:t>
          </a:r>
        </a:p>
      </dgm:t>
    </dgm:pt>
    <dgm:pt modelId="{E61A05C2-95BE-45E5-B355-D289872B309C}" type="parTrans" cxnId="{052950C6-FFD1-4814-94E5-D22BF8A68FF7}">
      <dgm:prSet/>
      <dgm:spPr/>
      <dgm:t>
        <a:bodyPr/>
        <a:lstStyle/>
        <a:p>
          <a:endParaRPr lang="en-US"/>
        </a:p>
      </dgm:t>
    </dgm:pt>
    <dgm:pt modelId="{5839E353-32E5-4FC3-8129-52D8FB01D879}" type="sibTrans" cxnId="{052950C6-FFD1-4814-94E5-D22BF8A68FF7}">
      <dgm:prSet/>
      <dgm:spPr/>
      <dgm:t>
        <a:bodyPr/>
        <a:lstStyle/>
        <a:p>
          <a:endParaRPr lang="en-US"/>
        </a:p>
      </dgm:t>
    </dgm:pt>
    <dgm:pt modelId="{3BD93544-C583-4B23-9828-AB288155B367}">
      <dgm:prSet/>
      <dgm:spPr/>
      <dgm:t>
        <a:bodyPr/>
        <a:lstStyle/>
        <a:p>
          <a:r>
            <a:rPr lang="en-US"/>
            <a:t>It is the deliberate practice of noticing, accepting, describing, and not judging one’s immediate perceptual experience (Hayes, Follette, &amp; Linehan, 2004). </a:t>
          </a:r>
        </a:p>
      </dgm:t>
    </dgm:pt>
    <dgm:pt modelId="{5ABFEC83-DECE-41E9-B21F-55D02430CA19}" type="parTrans" cxnId="{D69DA3B4-4A0C-4F28-B2E9-E98A7DAFEF00}">
      <dgm:prSet/>
      <dgm:spPr/>
      <dgm:t>
        <a:bodyPr/>
        <a:lstStyle/>
        <a:p>
          <a:endParaRPr lang="en-US"/>
        </a:p>
      </dgm:t>
    </dgm:pt>
    <dgm:pt modelId="{83C09295-20BC-4357-98AE-12ED31F33656}" type="sibTrans" cxnId="{D69DA3B4-4A0C-4F28-B2E9-E98A7DAFEF00}">
      <dgm:prSet/>
      <dgm:spPr/>
      <dgm:t>
        <a:bodyPr/>
        <a:lstStyle/>
        <a:p>
          <a:endParaRPr lang="en-US"/>
        </a:p>
      </dgm:t>
    </dgm:pt>
    <dgm:pt modelId="{4A76F3BE-D440-4C4F-8961-E1CEF1D360D4}">
      <dgm:prSet/>
      <dgm:spPr/>
      <dgm:t>
        <a:bodyPr/>
        <a:lstStyle/>
        <a:p>
          <a:r>
            <a:rPr lang="en-US"/>
            <a:t>Essentially, it is an openness to and an attentional focus on what is taking place in the present moment, using as many senses as possible (e.g., sight, sound, smell), including attending to visceral functioning (e.g., breathing). Capuzzi P 167</a:t>
          </a:r>
        </a:p>
      </dgm:t>
    </dgm:pt>
    <dgm:pt modelId="{24D77C14-78E8-4B3D-B54B-4A9539AD00A8}" type="parTrans" cxnId="{C6C813FA-D15E-4555-9179-A07A60725800}">
      <dgm:prSet/>
      <dgm:spPr/>
      <dgm:t>
        <a:bodyPr/>
        <a:lstStyle/>
        <a:p>
          <a:endParaRPr lang="en-US"/>
        </a:p>
      </dgm:t>
    </dgm:pt>
    <dgm:pt modelId="{97B6A86F-E3C9-4F30-9937-4826EAA58856}" type="sibTrans" cxnId="{C6C813FA-D15E-4555-9179-A07A60725800}">
      <dgm:prSet/>
      <dgm:spPr/>
      <dgm:t>
        <a:bodyPr/>
        <a:lstStyle/>
        <a:p>
          <a:endParaRPr lang="en-US"/>
        </a:p>
      </dgm:t>
    </dgm:pt>
    <dgm:pt modelId="{B50AA52A-276E-4EFA-BC2A-93A7FBA0B5C9}" type="pres">
      <dgm:prSet presAssocID="{0E22E867-2871-4DB4-9BCA-7B5EF5A71782}" presName="linear" presStyleCnt="0">
        <dgm:presLayoutVars>
          <dgm:animLvl val="lvl"/>
          <dgm:resizeHandles val="exact"/>
        </dgm:presLayoutVars>
      </dgm:prSet>
      <dgm:spPr/>
    </dgm:pt>
    <dgm:pt modelId="{84C22F72-17F5-43BE-A8AD-841017591A17}" type="pres">
      <dgm:prSet presAssocID="{3CFF8106-3353-450A-8ED2-30938FEC4FBB}" presName="parentText" presStyleLbl="node1" presStyleIdx="0" presStyleCnt="4">
        <dgm:presLayoutVars>
          <dgm:chMax val="0"/>
          <dgm:bulletEnabled val="1"/>
        </dgm:presLayoutVars>
      </dgm:prSet>
      <dgm:spPr/>
    </dgm:pt>
    <dgm:pt modelId="{FB13A60B-4CCC-4A12-AD06-95EA11F21B8C}" type="pres">
      <dgm:prSet presAssocID="{CC52B44E-2FE6-4BEE-BD73-5870549E7DDE}" presName="spacer" presStyleCnt="0"/>
      <dgm:spPr/>
    </dgm:pt>
    <dgm:pt modelId="{43FD87E3-BA9F-4259-9C42-DC65842FF019}" type="pres">
      <dgm:prSet presAssocID="{78C64A03-F987-486E-8956-514EB645FC21}" presName="parentText" presStyleLbl="node1" presStyleIdx="1" presStyleCnt="4">
        <dgm:presLayoutVars>
          <dgm:chMax val="0"/>
          <dgm:bulletEnabled val="1"/>
        </dgm:presLayoutVars>
      </dgm:prSet>
      <dgm:spPr/>
    </dgm:pt>
    <dgm:pt modelId="{D1C03571-EDDE-434F-9BEE-414B049896DD}" type="pres">
      <dgm:prSet presAssocID="{5839E353-32E5-4FC3-8129-52D8FB01D879}" presName="spacer" presStyleCnt="0"/>
      <dgm:spPr/>
    </dgm:pt>
    <dgm:pt modelId="{A88B4F61-F288-468C-85FE-B9450530F06C}" type="pres">
      <dgm:prSet presAssocID="{3BD93544-C583-4B23-9828-AB288155B367}" presName="parentText" presStyleLbl="node1" presStyleIdx="2" presStyleCnt="4">
        <dgm:presLayoutVars>
          <dgm:chMax val="0"/>
          <dgm:bulletEnabled val="1"/>
        </dgm:presLayoutVars>
      </dgm:prSet>
      <dgm:spPr/>
    </dgm:pt>
    <dgm:pt modelId="{8CCF43B8-1275-4C9F-9A8D-0732F48BCB0C}" type="pres">
      <dgm:prSet presAssocID="{83C09295-20BC-4357-98AE-12ED31F33656}" presName="spacer" presStyleCnt="0"/>
      <dgm:spPr/>
    </dgm:pt>
    <dgm:pt modelId="{675C788C-45A2-41DF-8D0C-987D04F35E67}" type="pres">
      <dgm:prSet presAssocID="{4A76F3BE-D440-4C4F-8961-E1CEF1D360D4}" presName="parentText" presStyleLbl="node1" presStyleIdx="3" presStyleCnt="4">
        <dgm:presLayoutVars>
          <dgm:chMax val="0"/>
          <dgm:bulletEnabled val="1"/>
        </dgm:presLayoutVars>
      </dgm:prSet>
      <dgm:spPr/>
    </dgm:pt>
  </dgm:ptLst>
  <dgm:cxnLst>
    <dgm:cxn modelId="{DBED6A00-6F2C-47C5-A278-A456F78BFC6A}" type="presOf" srcId="{0E22E867-2871-4DB4-9BCA-7B5EF5A71782}" destId="{B50AA52A-276E-4EFA-BC2A-93A7FBA0B5C9}" srcOrd="0" destOrd="0" presId="urn:microsoft.com/office/officeart/2005/8/layout/vList2"/>
    <dgm:cxn modelId="{E91D1502-71A0-4544-87EE-9428CD7B8129}" srcId="{0E22E867-2871-4DB4-9BCA-7B5EF5A71782}" destId="{3CFF8106-3353-450A-8ED2-30938FEC4FBB}" srcOrd="0" destOrd="0" parTransId="{B9BB308C-73FD-4D76-83EA-749025311F98}" sibTransId="{CC52B44E-2FE6-4BEE-BD73-5870549E7DDE}"/>
    <dgm:cxn modelId="{40F80C32-350F-4FC8-8A06-85351A6E7AC0}" type="presOf" srcId="{3CFF8106-3353-450A-8ED2-30938FEC4FBB}" destId="{84C22F72-17F5-43BE-A8AD-841017591A17}" srcOrd="0" destOrd="0" presId="urn:microsoft.com/office/officeart/2005/8/layout/vList2"/>
    <dgm:cxn modelId="{477A29A7-E60B-4F63-8B5A-EAB466C71A06}" type="presOf" srcId="{3BD93544-C583-4B23-9828-AB288155B367}" destId="{A88B4F61-F288-468C-85FE-B9450530F06C}" srcOrd="0" destOrd="0" presId="urn:microsoft.com/office/officeart/2005/8/layout/vList2"/>
    <dgm:cxn modelId="{746C59AB-5E13-4E6A-B215-4B27BB785D96}" type="presOf" srcId="{78C64A03-F987-486E-8956-514EB645FC21}" destId="{43FD87E3-BA9F-4259-9C42-DC65842FF019}" srcOrd="0" destOrd="0" presId="urn:microsoft.com/office/officeart/2005/8/layout/vList2"/>
    <dgm:cxn modelId="{D69DA3B4-4A0C-4F28-B2E9-E98A7DAFEF00}" srcId="{0E22E867-2871-4DB4-9BCA-7B5EF5A71782}" destId="{3BD93544-C583-4B23-9828-AB288155B367}" srcOrd="2" destOrd="0" parTransId="{5ABFEC83-DECE-41E9-B21F-55D02430CA19}" sibTransId="{83C09295-20BC-4357-98AE-12ED31F33656}"/>
    <dgm:cxn modelId="{052950C6-FFD1-4814-94E5-D22BF8A68FF7}" srcId="{0E22E867-2871-4DB4-9BCA-7B5EF5A71782}" destId="{78C64A03-F987-486E-8956-514EB645FC21}" srcOrd="1" destOrd="0" parTransId="{E61A05C2-95BE-45E5-B355-D289872B309C}" sibTransId="{5839E353-32E5-4FC3-8129-52D8FB01D879}"/>
    <dgm:cxn modelId="{0746A2C7-22F6-47B5-8DE6-FDAB88616A79}" type="presOf" srcId="{4A76F3BE-D440-4C4F-8961-E1CEF1D360D4}" destId="{675C788C-45A2-41DF-8D0C-987D04F35E67}" srcOrd="0" destOrd="0" presId="urn:microsoft.com/office/officeart/2005/8/layout/vList2"/>
    <dgm:cxn modelId="{C6C813FA-D15E-4555-9179-A07A60725800}" srcId="{0E22E867-2871-4DB4-9BCA-7B5EF5A71782}" destId="{4A76F3BE-D440-4C4F-8961-E1CEF1D360D4}" srcOrd="3" destOrd="0" parTransId="{24D77C14-78E8-4B3D-B54B-4A9539AD00A8}" sibTransId="{97B6A86F-E3C9-4F30-9937-4826EAA58856}"/>
    <dgm:cxn modelId="{17D002C3-D2CC-4992-AAEF-8EDF08BE6035}" type="presParOf" srcId="{B50AA52A-276E-4EFA-BC2A-93A7FBA0B5C9}" destId="{84C22F72-17F5-43BE-A8AD-841017591A17}" srcOrd="0" destOrd="0" presId="urn:microsoft.com/office/officeart/2005/8/layout/vList2"/>
    <dgm:cxn modelId="{0F7FF384-4C28-4C16-9694-764DA34DBAB3}" type="presParOf" srcId="{B50AA52A-276E-4EFA-BC2A-93A7FBA0B5C9}" destId="{FB13A60B-4CCC-4A12-AD06-95EA11F21B8C}" srcOrd="1" destOrd="0" presId="urn:microsoft.com/office/officeart/2005/8/layout/vList2"/>
    <dgm:cxn modelId="{C39B9371-0E95-41AF-AA28-201546996CCB}" type="presParOf" srcId="{B50AA52A-276E-4EFA-BC2A-93A7FBA0B5C9}" destId="{43FD87E3-BA9F-4259-9C42-DC65842FF019}" srcOrd="2" destOrd="0" presId="urn:microsoft.com/office/officeart/2005/8/layout/vList2"/>
    <dgm:cxn modelId="{E501B204-9385-4301-9FD7-CC91B21D95E6}" type="presParOf" srcId="{B50AA52A-276E-4EFA-BC2A-93A7FBA0B5C9}" destId="{D1C03571-EDDE-434F-9BEE-414B049896DD}" srcOrd="3" destOrd="0" presId="urn:microsoft.com/office/officeart/2005/8/layout/vList2"/>
    <dgm:cxn modelId="{6607E82A-20E8-441F-88A0-7ED8130018E3}" type="presParOf" srcId="{B50AA52A-276E-4EFA-BC2A-93A7FBA0B5C9}" destId="{A88B4F61-F288-468C-85FE-B9450530F06C}" srcOrd="4" destOrd="0" presId="urn:microsoft.com/office/officeart/2005/8/layout/vList2"/>
    <dgm:cxn modelId="{9DF85B38-372B-4A96-90C8-6ED59F7F064D}" type="presParOf" srcId="{B50AA52A-276E-4EFA-BC2A-93A7FBA0B5C9}" destId="{8CCF43B8-1275-4C9F-9A8D-0732F48BCB0C}" srcOrd="5" destOrd="0" presId="urn:microsoft.com/office/officeart/2005/8/layout/vList2"/>
    <dgm:cxn modelId="{970A6044-4FC8-4EF2-86DD-A1CE94121643}" type="presParOf" srcId="{B50AA52A-276E-4EFA-BC2A-93A7FBA0B5C9}" destId="{675C788C-45A2-41DF-8D0C-987D04F35E6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1A12E0-B1CC-402E-9F13-760302C5576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5F8C561-B9B2-44ED-B1AA-6A614625B508}">
      <dgm:prSet/>
      <dgm:spPr/>
      <dgm:t>
        <a:bodyPr/>
        <a:lstStyle/>
        <a:p>
          <a:r>
            <a:rPr lang="en-US" b="1" i="1"/>
            <a:t>Several evidence-based psychotherapy approaches consider mindfulness a core skill and practice. These include dialectical behavior therapy (DBT; Linehan, 2015) and acceptance and commitment therapy (ACT</a:t>
          </a:r>
          <a:r>
            <a:rPr lang="en-US"/>
            <a:t>; Hayes, Strosahl, &amp; Wilson, 2012). </a:t>
          </a:r>
        </a:p>
      </dgm:t>
    </dgm:pt>
    <dgm:pt modelId="{325534C1-DBA0-4FA0-8EDA-5CF9721CFBE0}" type="parTrans" cxnId="{F3284650-5C82-4E2A-92EA-B657D11AC387}">
      <dgm:prSet/>
      <dgm:spPr/>
      <dgm:t>
        <a:bodyPr/>
        <a:lstStyle/>
        <a:p>
          <a:endParaRPr lang="en-US"/>
        </a:p>
      </dgm:t>
    </dgm:pt>
    <dgm:pt modelId="{2CECEC7F-96EE-4AFA-AFD1-F57AD1B9546F}" type="sibTrans" cxnId="{F3284650-5C82-4E2A-92EA-B657D11AC387}">
      <dgm:prSet/>
      <dgm:spPr/>
      <dgm:t>
        <a:bodyPr/>
        <a:lstStyle/>
        <a:p>
          <a:endParaRPr lang="en-US"/>
        </a:p>
      </dgm:t>
    </dgm:pt>
    <dgm:pt modelId="{A30B6F0B-B068-4663-8DCA-95B3325E8F79}">
      <dgm:prSet/>
      <dgm:spPr/>
      <dgm:t>
        <a:bodyPr/>
        <a:lstStyle/>
        <a:p>
          <a:r>
            <a:rPr lang="en-US" b="1" i="1"/>
            <a:t>MBRP is intended to promote increased awareness of triggers for substance use, habitual patterns of using, and “automatic” reactions that seem to control a person’s daily living. It is an aftercare program for adults who have completed outpatient or inpatient treatment for substance use disorders. It takes place in 2-hour weekly group sessions over an 8-week period.</a:t>
          </a:r>
          <a:endParaRPr lang="en-US"/>
        </a:p>
      </dgm:t>
    </dgm:pt>
    <dgm:pt modelId="{F95BC887-B280-4835-A9A0-01A11FBB9D0C}" type="parTrans" cxnId="{87EF746F-4EF4-4C4F-B1E7-115E4DB23389}">
      <dgm:prSet/>
      <dgm:spPr/>
      <dgm:t>
        <a:bodyPr/>
        <a:lstStyle/>
        <a:p>
          <a:endParaRPr lang="en-US"/>
        </a:p>
      </dgm:t>
    </dgm:pt>
    <dgm:pt modelId="{DB655453-D595-4C6D-BA09-FB2A5342EB4D}" type="sibTrans" cxnId="{87EF746F-4EF4-4C4F-B1E7-115E4DB23389}">
      <dgm:prSet/>
      <dgm:spPr/>
      <dgm:t>
        <a:bodyPr/>
        <a:lstStyle/>
        <a:p>
          <a:endParaRPr lang="en-US"/>
        </a:p>
      </dgm:t>
    </dgm:pt>
    <dgm:pt modelId="{DCC996C4-338E-4806-9816-B9BA0FC3FC8D}">
      <dgm:prSet/>
      <dgm:spPr/>
      <dgm:t>
        <a:bodyPr/>
        <a:lstStyle/>
        <a:p>
          <a:r>
            <a:rPr lang="en-US"/>
            <a:t>Each session offers instruction on mindfulness skills and time is spent practicing skills when urges, cravings, and other triggers to use arise. Clients enrolled in MBRP are also encouraged to adopt mindfulness as a recovery lifestyle. Capuzzi P 167</a:t>
          </a:r>
        </a:p>
      </dgm:t>
    </dgm:pt>
    <dgm:pt modelId="{04D985DD-052F-4AC0-8CCC-E0C1828982D0}" type="parTrans" cxnId="{50DAA336-FD10-46FA-B11C-4313150D7E00}">
      <dgm:prSet/>
      <dgm:spPr/>
      <dgm:t>
        <a:bodyPr/>
        <a:lstStyle/>
        <a:p>
          <a:endParaRPr lang="en-US"/>
        </a:p>
      </dgm:t>
    </dgm:pt>
    <dgm:pt modelId="{6CBEFBF6-5AC2-4307-8B98-539C4832615F}" type="sibTrans" cxnId="{50DAA336-FD10-46FA-B11C-4313150D7E00}">
      <dgm:prSet/>
      <dgm:spPr/>
      <dgm:t>
        <a:bodyPr/>
        <a:lstStyle/>
        <a:p>
          <a:endParaRPr lang="en-US"/>
        </a:p>
      </dgm:t>
    </dgm:pt>
    <dgm:pt modelId="{7B6C1C7C-690E-4841-BB07-BF6D566B77C4}" type="pres">
      <dgm:prSet presAssocID="{3A1A12E0-B1CC-402E-9F13-760302C5576E}" presName="linear" presStyleCnt="0">
        <dgm:presLayoutVars>
          <dgm:animLvl val="lvl"/>
          <dgm:resizeHandles val="exact"/>
        </dgm:presLayoutVars>
      </dgm:prSet>
      <dgm:spPr/>
    </dgm:pt>
    <dgm:pt modelId="{24FDE005-133E-4607-A3AE-B51A031FB347}" type="pres">
      <dgm:prSet presAssocID="{F5F8C561-B9B2-44ED-B1AA-6A614625B508}" presName="parentText" presStyleLbl="node1" presStyleIdx="0" presStyleCnt="3">
        <dgm:presLayoutVars>
          <dgm:chMax val="0"/>
          <dgm:bulletEnabled val="1"/>
        </dgm:presLayoutVars>
      </dgm:prSet>
      <dgm:spPr/>
    </dgm:pt>
    <dgm:pt modelId="{CF9F3BF2-9C15-40B8-B7CF-0EEE7647675E}" type="pres">
      <dgm:prSet presAssocID="{2CECEC7F-96EE-4AFA-AFD1-F57AD1B9546F}" presName="spacer" presStyleCnt="0"/>
      <dgm:spPr/>
    </dgm:pt>
    <dgm:pt modelId="{7F86A8F1-8F91-486E-B7F0-010E23B27353}" type="pres">
      <dgm:prSet presAssocID="{A30B6F0B-B068-4663-8DCA-95B3325E8F79}" presName="parentText" presStyleLbl="node1" presStyleIdx="1" presStyleCnt="3">
        <dgm:presLayoutVars>
          <dgm:chMax val="0"/>
          <dgm:bulletEnabled val="1"/>
        </dgm:presLayoutVars>
      </dgm:prSet>
      <dgm:spPr/>
    </dgm:pt>
    <dgm:pt modelId="{54B23BD3-80F3-4380-8A35-8AAE1F4030FA}" type="pres">
      <dgm:prSet presAssocID="{DB655453-D595-4C6D-BA09-FB2A5342EB4D}" presName="spacer" presStyleCnt="0"/>
      <dgm:spPr/>
    </dgm:pt>
    <dgm:pt modelId="{2E96F8A1-C5C4-461F-929E-6A864303E0ED}" type="pres">
      <dgm:prSet presAssocID="{DCC996C4-338E-4806-9816-B9BA0FC3FC8D}" presName="parentText" presStyleLbl="node1" presStyleIdx="2" presStyleCnt="3">
        <dgm:presLayoutVars>
          <dgm:chMax val="0"/>
          <dgm:bulletEnabled val="1"/>
        </dgm:presLayoutVars>
      </dgm:prSet>
      <dgm:spPr/>
    </dgm:pt>
  </dgm:ptLst>
  <dgm:cxnLst>
    <dgm:cxn modelId="{5D3FC72A-0DF2-4D5B-9456-3A2E6A00F3D9}" type="presOf" srcId="{A30B6F0B-B068-4663-8DCA-95B3325E8F79}" destId="{7F86A8F1-8F91-486E-B7F0-010E23B27353}" srcOrd="0" destOrd="0" presId="urn:microsoft.com/office/officeart/2005/8/layout/vList2"/>
    <dgm:cxn modelId="{50DAA336-FD10-46FA-B11C-4313150D7E00}" srcId="{3A1A12E0-B1CC-402E-9F13-760302C5576E}" destId="{DCC996C4-338E-4806-9816-B9BA0FC3FC8D}" srcOrd="2" destOrd="0" parTransId="{04D985DD-052F-4AC0-8CCC-E0C1828982D0}" sibTransId="{6CBEFBF6-5AC2-4307-8B98-539C4832615F}"/>
    <dgm:cxn modelId="{87EF746F-4EF4-4C4F-B1E7-115E4DB23389}" srcId="{3A1A12E0-B1CC-402E-9F13-760302C5576E}" destId="{A30B6F0B-B068-4663-8DCA-95B3325E8F79}" srcOrd="1" destOrd="0" parTransId="{F95BC887-B280-4835-A9A0-01A11FBB9D0C}" sibTransId="{DB655453-D595-4C6D-BA09-FB2A5342EB4D}"/>
    <dgm:cxn modelId="{F3284650-5C82-4E2A-92EA-B657D11AC387}" srcId="{3A1A12E0-B1CC-402E-9F13-760302C5576E}" destId="{F5F8C561-B9B2-44ED-B1AA-6A614625B508}" srcOrd="0" destOrd="0" parTransId="{325534C1-DBA0-4FA0-8EDA-5CF9721CFBE0}" sibTransId="{2CECEC7F-96EE-4AFA-AFD1-F57AD1B9546F}"/>
    <dgm:cxn modelId="{6DDB2699-887C-4B34-8A67-F62F792404DE}" type="presOf" srcId="{3A1A12E0-B1CC-402E-9F13-760302C5576E}" destId="{7B6C1C7C-690E-4841-BB07-BF6D566B77C4}" srcOrd="0" destOrd="0" presId="urn:microsoft.com/office/officeart/2005/8/layout/vList2"/>
    <dgm:cxn modelId="{1EB76FA3-5E46-4F85-BD49-7CE89216E0D4}" type="presOf" srcId="{DCC996C4-338E-4806-9816-B9BA0FC3FC8D}" destId="{2E96F8A1-C5C4-461F-929E-6A864303E0ED}" srcOrd="0" destOrd="0" presId="urn:microsoft.com/office/officeart/2005/8/layout/vList2"/>
    <dgm:cxn modelId="{F43257FC-51DB-489C-88AB-44805CBE8376}" type="presOf" srcId="{F5F8C561-B9B2-44ED-B1AA-6A614625B508}" destId="{24FDE005-133E-4607-A3AE-B51A031FB347}" srcOrd="0" destOrd="0" presId="urn:microsoft.com/office/officeart/2005/8/layout/vList2"/>
    <dgm:cxn modelId="{86F00569-7B37-4AE4-B517-6F195CDC9696}" type="presParOf" srcId="{7B6C1C7C-690E-4841-BB07-BF6D566B77C4}" destId="{24FDE005-133E-4607-A3AE-B51A031FB347}" srcOrd="0" destOrd="0" presId="urn:microsoft.com/office/officeart/2005/8/layout/vList2"/>
    <dgm:cxn modelId="{7D4E8564-EF27-4917-9F34-62477BF735E5}" type="presParOf" srcId="{7B6C1C7C-690E-4841-BB07-BF6D566B77C4}" destId="{CF9F3BF2-9C15-40B8-B7CF-0EEE7647675E}" srcOrd="1" destOrd="0" presId="urn:microsoft.com/office/officeart/2005/8/layout/vList2"/>
    <dgm:cxn modelId="{E2E90DA7-DF3C-46E9-9D12-D07622E45004}" type="presParOf" srcId="{7B6C1C7C-690E-4841-BB07-BF6D566B77C4}" destId="{7F86A8F1-8F91-486E-B7F0-010E23B27353}" srcOrd="2" destOrd="0" presId="urn:microsoft.com/office/officeart/2005/8/layout/vList2"/>
    <dgm:cxn modelId="{2BEE5535-EE63-4FFB-ABBF-57EBD1D81DBA}" type="presParOf" srcId="{7B6C1C7C-690E-4841-BB07-BF6D566B77C4}" destId="{54B23BD3-80F3-4380-8A35-8AAE1F4030FA}" srcOrd="3" destOrd="0" presId="urn:microsoft.com/office/officeart/2005/8/layout/vList2"/>
    <dgm:cxn modelId="{D7060523-0428-4ABC-9EEF-1E2A944BFB99}" type="presParOf" srcId="{7B6C1C7C-690E-4841-BB07-BF6D566B77C4}" destId="{2E96F8A1-C5C4-461F-929E-6A864303E0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2BDA5-5C73-4067-8E24-A37EC85FAA0C}">
      <dsp:nvSpPr>
        <dsp:cNvPr id="0" name=""/>
        <dsp:cNvSpPr/>
      </dsp:nvSpPr>
      <dsp:spPr>
        <a:xfrm>
          <a:off x="0" y="2665"/>
          <a:ext cx="745236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915CF5-A1E1-49CE-A60C-B0E249F37A44}">
      <dsp:nvSpPr>
        <dsp:cNvPr id="0" name=""/>
        <dsp:cNvSpPr/>
      </dsp:nvSpPr>
      <dsp:spPr>
        <a:xfrm>
          <a:off x="0" y="2665"/>
          <a:ext cx="7452360" cy="181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Cognitive-behavioral therapy is the most common practice in addictions treatment. It is used at least sometimes by 91% of treatment facilities in the United States </a:t>
          </a:r>
          <a:r>
            <a:rPr lang="en-US" sz="2000" kern="1200" dirty="0"/>
            <a:t>(Substance Abuse and Mental Health Services Administration [SAMHSA], 2012). </a:t>
          </a:r>
        </a:p>
      </dsp:txBody>
      <dsp:txXfrm>
        <a:off x="0" y="2665"/>
        <a:ext cx="7452360" cy="1818124"/>
      </dsp:txXfrm>
    </dsp:sp>
    <dsp:sp modelId="{A2FE5FD7-CAB6-4D2E-A828-07B6A42F78F0}">
      <dsp:nvSpPr>
        <dsp:cNvPr id="0" name=""/>
        <dsp:cNvSpPr/>
      </dsp:nvSpPr>
      <dsp:spPr>
        <a:xfrm>
          <a:off x="0" y="1820790"/>
          <a:ext cx="7452360" cy="0"/>
        </a:xfrm>
        <a:prstGeom prst="line">
          <a:avLst/>
        </a:prstGeom>
        <a:solidFill>
          <a:schemeClr val="accent2">
            <a:hueOff val="-638687"/>
            <a:satOff val="1755"/>
            <a:lumOff val="1176"/>
            <a:alphaOff val="0"/>
          </a:schemeClr>
        </a:solidFill>
        <a:ln w="12700" cap="flat" cmpd="sng" algn="ctr">
          <a:solidFill>
            <a:schemeClr val="accent2">
              <a:hueOff val="-638687"/>
              <a:satOff val="1755"/>
              <a:lumOff val="11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1D13B-099A-479B-B9FA-E89CA2E0140E}">
      <dsp:nvSpPr>
        <dsp:cNvPr id="0" name=""/>
        <dsp:cNvSpPr/>
      </dsp:nvSpPr>
      <dsp:spPr>
        <a:xfrm>
          <a:off x="0" y="1820790"/>
          <a:ext cx="7452360" cy="181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1" kern="1200" dirty="0"/>
            <a:t>The behavioral and cognitive-behavioral (CB) interventions represented among effective treatments for problematic alcohol use include behavioral self-control training, community reinforcement, contingency management and behavior contracting, social skills training, and behavioral couples/family counseling</a:t>
          </a:r>
          <a:r>
            <a:rPr lang="en-US" sz="2000" kern="1200" dirty="0"/>
            <a:t>. </a:t>
          </a:r>
        </a:p>
      </dsp:txBody>
      <dsp:txXfrm>
        <a:off x="0" y="1820790"/>
        <a:ext cx="7452360" cy="1818124"/>
      </dsp:txXfrm>
    </dsp:sp>
    <dsp:sp modelId="{ADE2CFF4-236E-43C2-B956-50814D95FA9B}">
      <dsp:nvSpPr>
        <dsp:cNvPr id="0" name=""/>
        <dsp:cNvSpPr/>
      </dsp:nvSpPr>
      <dsp:spPr>
        <a:xfrm>
          <a:off x="0" y="3638915"/>
          <a:ext cx="7452360" cy="0"/>
        </a:xfrm>
        <a:prstGeom prst="line">
          <a:avLst/>
        </a:prstGeom>
        <a:solidFill>
          <a:schemeClr val="accent2">
            <a:hueOff val="-1277375"/>
            <a:satOff val="3509"/>
            <a:lumOff val="2352"/>
            <a:alphaOff val="0"/>
          </a:schemeClr>
        </a:solidFill>
        <a:ln w="12700" cap="flat" cmpd="sng" algn="ctr">
          <a:solidFill>
            <a:schemeClr val="accent2">
              <a:hueOff val="-1277375"/>
              <a:satOff val="3509"/>
              <a:lumOff val="23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A38920-E1EB-4A21-AF96-70FCB2895C17}">
      <dsp:nvSpPr>
        <dsp:cNvPr id="0" name=""/>
        <dsp:cNvSpPr/>
      </dsp:nvSpPr>
      <dsp:spPr>
        <a:xfrm>
          <a:off x="0" y="3638915"/>
          <a:ext cx="7452360" cy="181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Capuzzi P 161</a:t>
          </a:r>
        </a:p>
      </dsp:txBody>
      <dsp:txXfrm>
        <a:off x="0" y="3638915"/>
        <a:ext cx="7452360" cy="18181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30C29-9FF6-40FA-82F1-7D1586D6F0CC}">
      <dsp:nvSpPr>
        <dsp:cNvPr id="0" name=""/>
        <dsp:cNvSpPr/>
      </dsp:nvSpPr>
      <dsp:spPr>
        <a:xfrm>
          <a:off x="0" y="707092"/>
          <a:ext cx="10515600" cy="13054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248D3D-7370-4DE1-B01F-389017697D2A}">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D9E6B3-3748-4CF4-AA78-7F45DBE9D5F2}">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n-CA" sz="2400" b="1" i="1" kern="1200"/>
            <a:t>Social interventions </a:t>
          </a:r>
          <a:r>
            <a:rPr lang="en-CA" sz="2400" kern="1200"/>
            <a:t>include certain lifestyle changes – exercise, meditation, enhancing one’s sober social support interpersonal skills, and assertiveness training</a:t>
          </a:r>
          <a:endParaRPr lang="en-US" sz="2400" kern="1200"/>
        </a:p>
      </dsp:txBody>
      <dsp:txXfrm>
        <a:off x="1507738" y="707092"/>
        <a:ext cx="9007861" cy="1305401"/>
      </dsp:txXfrm>
    </dsp:sp>
    <dsp:sp modelId="{2B52CDB3-B844-47FE-B395-18901B94358B}">
      <dsp:nvSpPr>
        <dsp:cNvPr id="0" name=""/>
        <dsp:cNvSpPr/>
      </dsp:nvSpPr>
      <dsp:spPr>
        <a:xfrm>
          <a:off x="0" y="2338844"/>
          <a:ext cx="10515600" cy="13054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3ACEF1-2244-41EA-B585-6F9F72C072A3}">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347582-1DB3-4A18-91A9-4E396B0AA779}">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n-US" sz="2400" b="1" i="1" kern="1200"/>
            <a:t>Environmental interventions </a:t>
          </a:r>
          <a:r>
            <a:rPr lang="en-US" sz="2400" kern="1200"/>
            <a:t>- thoroughly clean their living space, one area or one room at a time, to reinforce their sense of control over their own personal or local environment. Capuzzi P 163</a:t>
          </a:r>
        </a:p>
      </dsp:txBody>
      <dsp:txXfrm>
        <a:off x="1507738" y="2338844"/>
        <a:ext cx="9007861" cy="1305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09E9E-43EC-4533-A85A-EC1B2B64759A}">
      <dsp:nvSpPr>
        <dsp:cNvPr id="0" name=""/>
        <dsp:cNvSpPr/>
      </dsp:nvSpPr>
      <dsp:spPr>
        <a:xfrm>
          <a:off x="0" y="745053"/>
          <a:ext cx="10506456" cy="137548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6BD505-8BDD-49CA-8D7B-BB781954F706}">
      <dsp:nvSpPr>
        <dsp:cNvPr id="0" name=""/>
        <dsp:cNvSpPr/>
      </dsp:nvSpPr>
      <dsp:spPr>
        <a:xfrm>
          <a:off x="416083" y="1054537"/>
          <a:ext cx="756516" cy="7565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C2C9BE-B774-4949-91C5-58EAE1BA5C16}">
      <dsp:nvSpPr>
        <dsp:cNvPr id="0" name=""/>
        <dsp:cNvSpPr/>
      </dsp:nvSpPr>
      <dsp:spPr>
        <a:xfrm>
          <a:off x="1588683" y="745053"/>
          <a:ext cx="8917772" cy="1375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572" tIns="145572" rIns="145572" bIns="145572" numCol="1" spcCol="1270" anchor="ctr" anchorCtr="0">
          <a:noAutofit/>
        </a:bodyPr>
        <a:lstStyle/>
        <a:p>
          <a:pPr marL="0" lvl="0" indent="0" algn="l" defTabSz="1066800">
            <a:lnSpc>
              <a:spcPct val="90000"/>
            </a:lnSpc>
            <a:spcBef>
              <a:spcPct val="0"/>
            </a:spcBef>
            <a:spcAft>
              <a:spcPct val="35000"/>
            </a:spcAft>
            <a:buNone/>
          </a:pPr>
          <a:r>
            <a:rPr lang="en-US" sz="2400" b="1" i="1" kern="1200"/>
            <a:t>Emotional interventions </a:t>
          </a:r>
          <a:r>
            <a:rPr lang="en-US" sz="2400" kern="1200"/>
            <a:t>are designed to regulate both positive and negative emotions so that neither serves as a trigger for relapse. </a:t>
          </a:r>
        </a:p>
      </dsp:txBody>
      <dsp:txXfrm>
        <a:off x="1588683" y="745053"/>
        <a:ext cx="8917772" cy="1375483"/>
      </dsp:txXfrm>
    </dsp:sp>
    <dsp:sp modelId="{4CA91F6E-D267-4EBD-939B-92A750D71E38}">
      <dsp:nvSpPr>
        <dsp:cNvPr id="0" name=""/>
        <dsp:cNvSpPr/>
      </dsp:nvSpPr>
      <dsp:spPr>
        <a:xfrm>
          <a:off x="0" y="2464408"/>
          <a:ext cx="10506456" cy="137548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640D1E-EC4C-41B2-8056-F72FBA4DECDB}">
      <dsp:nvSpPr>
        <dsp:cNvPr id="0" name=""/>
        <dsp:cNvSpPr/>
      </dsp:nvSpPr>
      <dsp:spPr>
        <a:xfrm>
          <a:off x="416083" y="2773892"/>
          <a:ext cx="756516" cy="7565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FD176F-C94F-4D13-BA02-AE91B6AFD45A}">
      <dsp:nvSpPr>
        <dsp:cNvPr id="0" name=""/>
        <dsp:cNvSpPr/>
      </dsp:nvSpPr>
      <dsp:spPr>
        <a:xfrm>
          <a:off x="1588683" y="2464408"/>
          <a:ext cx="8917772" cy="1375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572" tIns="145572" rIns="145572" bIns="145572" numCol="1" spcCol="1270" anchor="ctr" anchorCtr="0">
          <a:noAutofit/>
        </a:bodyPr>
        <a:lstStyle/>
        <a:p>
          <a:pPr marL="0" lvl="0" indent="0" algn="l" defTabSz="1066800">
            <a:lnSpc>
              <a:spcPct val="90000"/>
            </a:lnSpc>
            <a:spcBef>
              <a:spcPct val="0"/>
            </a:spcBef>
            <a:spcAft>
              <a:spcPct val="35000"/>
            </a:spcAft>
            <a:buNone/>
          </a:pPr>
          <a:r>
            <a:rPr lang="en-US" sz="2400" kern="1200"/>
            <a:t>Through cognitive strategies, clients may be taught to stay with the feeling while reviewing to themselves (preferably verbalizing out loud) the list of things they have already accomplished to stay sober</a:t>
          </a:r>
        </a:p>
      </dsp:txBody>
      <dsp:txXfrm>
        <a:off x="1588683" y="2464408"/>
        <a:ext cx="8917772" cy="1375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B0F24-D20A-4242-9FA3-F8CDD175CFA6}">
      <dsp:nvSpPr>
        <dsp:cNvPr id="0" name=""/>
        <dsp:cNvSpPr/>
      </dsp:nvSpPr>
      <dsp:spPr>
        <a:xfrm>
          <a:off x="0" y="704316"/>
          <a:ext cx="10232136" cy="130027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E76EBE-1672-4428-83A3-B7E1909011B5}">
      <dsp:nvSpPr>
        <dsp:cNvPr id="0" name=""/>
        <dsp:cNvSpPr/>
      </dsp:nvSpPr>
      <dsp:spPr>
        <a:xfrm>
          <a:off x="393333" y="996878"/>
          <a:ext cx="715152" cy="7151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BF8118-ED55-46CB-B049-1E0BFEB35994}">
      <dsp:nvSpPr>
        <dsp:cNvPr id="0" name=""/>
        <dsp:cNvSpPr/>
      </dsp:nvSpPr>
      <dsp:spPr>
        <a:xfrm>
          <a:off x="1501819" y="704316"/>
          <a:ext cx="8730316" cy="1300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613" tIns="137613" rIns="137613" bIns="137613" numCol="1" spcCol="1270" anchor="ctr" anchorCtr="0">
          <a:noAutofit/>
        </a:bodyPr>
        <a:lstStyle/>
        <a:p>
          <a:pPr marL="0" lvl="0" indent="0" algn="l" defTabSz="711200">
            <a:lnSpc>
              <a:spcPct val="90000"/>
            </a:lnSpc>
            <a:spcBef>
              <a:spcPct val="0"/>
            </a:spcBef>
            <a:spcAft>
              <a:spcPct val="35000"/>
            </a:spcAft>
            <a:buNone/>
          </a:pPr>
          <a:r>
            <a:rPr lang="en-US" sz="1600" kern="1200"/>
            <a:t>Contingency management (CM) makes use of external incentives or tangible reinforcers (namely, vouchers redeemable for goods and services, e.g., groceries, public transportation, movie theater tickets) that are contingent on the client meeting predetermined treatment goals (or target behaviors), such as submitting drug-free urine specimens and arriving to counseling on time. </a:t>
          </a:r>
        </a:p>
      </dsp:txBody>
      <dsp:txXfrm>
        <a:off x="1501819" y="704316"/>
        <a:ext cx="8730316" cy="1300276"/>
      </dsp:txXfrm>
    </dsp:sp>
    <dsp:sp modelId="{88040A5C-0C3C-444A-8533-D3A2F3734A7F}">
      <dsp:nvSpPr>
        <dsp:cNvPr id="0" name=""/>
        <dsp:cNvSpPr/>
      </dsp:nvSpPr>
      <dsp:spPr>
        <a:xfrm>
          <a:off x="0" y="2329662"/>
          <a:ext cx="10232136" cy="130027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7852DA-FB53-4558-84CA-64F23AA6A629}">
      <dsp:nvSpPr>
        <dsp:cNvPr id="0" name=""/>
        <dsp:cNvSpPr/>
      </dsp:nvSpPr>
      <dsp:spPr>
        <a:xfrm>
          <a:off x="393333" y="2622224"/>
          <a:ext cx="715152" cy="7151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250B3A-ACC9-4A5A-B7DC-A57E814814CC}">
      <dsp:nvSpPr>
        <dsp:cNvPr id="0" name=""/>
        <dsp:cNvSpPr/>
      </dsp:nvSpPr>
      <dsp:spPr>
        <a:xfrm>
          <a:off x="1501819" y="2329662"/>
          <a:ext cx="8730316" cy="1300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613" tIns="137613" rIns="137613" bIns="137613" numCol="1" spcCol="1270" anchor="ctr" anchorCtr="0">
          <a:noAutofit/>
        </a:bodyPr>
        <a:lstStyle/>
        <a:p>
          <a:pPr marL="0" lvl="0" indent="0" algn="l" defTabSz="711200">
            <a:lnSpc>
              <a:spcPct val="90000"/>
            </a:lnSpc>
            <a:spcBef>
              <a:spcPct val="0"/>
            </a:spcBef>
            <a:spcAft>
              <a:spcPct val="35000"/>
            </a:spcAft>
            <a:buNone/>
          </a:pPr>
          <a:r>
            <a:rPr lang="en-US" sz="1600" kern="1200"/>
            <a:t>Reinforcing positive, nonsubstance behaviors is particularly important early in treatment and recovery. Capuzzi P 165</a:t>
          </a:r>
        </a:p>
      </dsp:txBody>
      <dsp:txXfrm>
        <a:off x="1501819" y="2329662"/>
        <a:ext cx="8730316" cy="13002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A7809-EDAB-4881-9B9F-18803FCB4731}">
      <dsp:nvSpPr>
        <dsp:cNvPr id="0" name=""/>
        <dsp:cNvSpPr/>
      </dsp:nvSpPr>
      <dsp:spPr>
        <a:xfrm>
          <a:off x="0" y="3414053"/>
          <a:ext cx="10506456" cy="112056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Capuzzi P 165</a:t>
          </a:r>
        </a:p>
      </dsp:txBody>
      <dsp:txXfrm>
        <a:off x="0" y="3414053"/>
        <a:ext cx="10506456" cy="1120568"/>
      </dsp:txXfrm>
    </dsp:sp>
    <dsp:sp modelId="{E5D17452-0792-47E1-B0C4-2268BB612216}">
      <dsp:nvSpPr>
        <dsp:cNvPr id="0" name=""/>
        <dsp:cNvSpPr/>
      </dsp:nvSpPr>
      <dsp:spPr>
        <a:xfrm rot="10800000">
          <a:off x="0" y="1707427"/>
          <a:ext cx="10506456" cy="1723434"/>
        </a:xfrm>
        <a:prstGeom prst="upArrowCallout">
          <a:avLst/>
        </a:prstGeom>
        <a:solidFill>
          <a:schemeClr val="accent5">
            <a:hueOff val="460881"/>
            <a:satOff val="-8998"/>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It is advised that the contracts be written (even at times on a scrap piece of paper), the intended behavior clearly described, the targeted date of task completion specified, and both the incentive and the consequence for not abiding by the contract clarified. </a:t>
          </a:r>
        </a:p>
      </dsp:txBody>
      <dsp:txXfrm rot="10800000">
        <a:off x="0" y="1707427"/>
        <a:ext cx="10506456" cy="1119836"/>
      </dsp:txXfrm>
    </dsp:sp>
    <dsp:sp modelId="{B229F8C7-5BDD-49D4-836F-93F26CB968AD}">
      <dsp:nvSpPr>
        <dsp:cNvPr id="0" name=""/>
        <dsp:cNvSpPr/>
      </dsp:nvSpPr>
      <dsp:spPr>
        <a:xfrm rot="10800000">
          <a:off x="0" y="801"/>
          <a:ext cx="10506456" cy="1723434"/>
        </a:xfrm>
        <a:prstGeom prst="upArrowCallout">
          <a:avLst/>
        </a:prstGeom>
        <a:solidFill>
          <a:schemeClr val="accent5">
            <a:hueOff val="921761"/>
            <a:satOff val="-17996"/>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i="1" kern="1200"/>
            <a:t>Behavior contracting </a:t>
          </a:r>
          <a:r>
            <a:rPr lang="en-US" sz="1900" kern="1200"/>
            <a:t>itself (apart from the use of prize incentives or vouchers) can be implemented with minimal or no cost to the counselor or agency. </a:t>
          </a:r>
        </a:p>
      </dsp:txBody>
      <dsp:txXfrm rot="10800000">
        <a:off x="0" y="801"/>
        <a:ext cx="10506456" cy="11198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7A74A-A36E-476B-8672-9CA8BF5DD891}">
      <dsp:nvSpPr>
        <dsp:cNvPr id="0" name=""/>
        <dsp:cNvSpPr/>
      </dsp:nvSpPr>
      <dsp:spPr>
        <a:xfrm>
          <a:off x="0" y="243251"/>
          <a:ext cx="10506456" cy="19913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 community reinforcement approach (CRA) is a comprehensive biopsychosocial approach to the treatment of substance use disorders based on the premise that one’s environment or community plays a critical role in reinforcing one’s recovery efforts. CRA enlists community reinforcers (e.g., family, recreation, employment) to support change in an individual’s substance use (Meyers, Villanueva, &amp; Smith, 2005).</a:t>
          </a:r>
        </a:p>
      </dsp:txBody>
      <dsp:txXfrm>
        <a:off x="97209" y="340460"/>
        <a:ext cx="10312038" cy="1796922"/>
      </dsp:txXfrm>
    </dsp:sp>
    <dsp:sp modelId="{986F6705-75DA-4B2D-A7A8-8B5918295129}">
      <dsp:nvSpPr>
        <dsp:cNvPr id="0" name=""/>
        <dsp:cNvSpPr/>
      </dsp:nvSpPr>
      <dsp:spPr>
        <a:xfrm>
          <a:off x="0" y="2300832"/>
          <a:ext cx="10506456" cy="1991340"/>
        </a:xfrm>
        <a:prstGeom prst="roundRect">
          <a:avLst/>
        </a:prstGeom>
        <a:solidFill>
          <a:schemeClr val="accent2">
            <a:hueOff val="-1277375"/>
            <a:satOff val="3509"/>
            <a:lumOff val="23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Meyers and colleagues (2005) identified eight components of CRA, and although they conceded that each component is not necessarily used with every client, two are standard applications: functional analysis and treatment planning. Capuzzi P 166</a:t>
          </a:r>
        </a:p>
      </dsp:txBody>
      <dsp:txXfrm>
        <a:off x="97209" y="2398041"/>
        <a:ext cx="10312038" cy="17969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22F72-17F5-43BE-A8AD-841017591A17}">
      <dsp:nvSpPr>
        <dsp:cNvPr id="0" name=""/>
        <dsp:cNvSpPr/>
      </dsp:nvSpPr>
      <dsp:spPr>
        <a:xfrm>
          <a:off x="0" y="62818"/>
          <a:ext cx="10506456" cy="106140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Mindfulness practices have gained popularity in mental health and addictions in recent years. </a:t>
          </a:r>
        </a:p>
      </dsp:txBody>
      <dsp:txXfrm>
        <a:off x="51814" y="114632"/>
        <a:ext cx="10402828" cy="957778"/>
      </dsp:txXfrm>
    </dsp:sp>
    <dsp:sp modelId="{43FD87E3-BA9F-4259-9C42-DC65842FF019}">
      <dsp:nvSpPr>
        <dsp:cNvPr id="0" name=""/>
        <dsp:cNvSpPr/>
      </dsp:nvSpPr>
      <dsp:spPr>
        <a:xfrm>
          <a:off x="0" y="1178945"/>
          <a:ext cx="10506456" cy="1061406"/>
        </a:xfrm>
        <a:prstGeom prst="roundRect">
          <a:avLst/>
        </a:prstGeom>
        <a:solidFill>
          <a:schemeClr val="accent2">
            <a:hueOff val="-425792"/>
            <a:satOff val="1170"/>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Mindfulness is understood as a centering process, a method for heightening awareness in the present moment. </a:t>
          </a:r>
        </a:p>
      </dsp:txBody>
      <dsp:txXfrm>
        <a:off x="51814" y="1230759"/>
        <a:ext cx="10402828" cy="957778"/>
      </dsp:txXfrm>
    </dsp:sp>
    <dsp:sp modelId="{A88B4F61-F288-468C-85FE-B9450530F06C}">
      <dsp:nvSpPr>
        <dsp:cNvPr id="0" name=""/>
        <dsp:cNvSpPr/>
      </dsp:nvSpPr>
      <dsp:spPr>
        <a:xfrm>
          <a:off x="0" y="2295072"/>
          <a:ext cx="10506456" cy="1061406"/>
        </a:xfrm>
        <a:prstGeom prst="roundRect">
          <a:avLst/>
        </a:prstGeom>
        <a:solidFill>
          <a:schemeClr val="accent2">
            <a:hueOff val="-851583"/>
            <a:satOff val="2339"/>
            <a:lumOff val="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It is the deliberate practice of noticing, accepting, describing, and not judging one’s immediate perceptual experience (Hayes, Follette, &amp; Linehan, 2004). </a:t>
          </a:r>
        </a:p>
      </dsp:txBody>
      <dsp:txXfrm>
        <a:off x="51814" y="2346886"/>
        <a:ext cx="10402828" cy="957778"/>
      </dsp:txXfrm>
    </dsp:sp>
    <dsp:sp modelId="{675C788C-45A2-41DF-8D0C-987D04F35E67}">
      <dsp:nvSpPr>
        <dsp:cNvPr id="0" name=""/>
        <dsp:cNvSpPr/>
      </dsp:nvSpPr>
      <dsp:spPr>
        <a:xfrm>
          <a:off x="0" y="3411198"/>
          <a:ext cx="10506456" cy="1061406"/>
        </a:xfrm>
        <a:prstGeom prst="roundRect">
          <a:avLst/>
        </a:prstGeom>
        <a:solidFill>
          <a:schemeClr val="accent2">
            <a:hueOff val="-1277375"/>
            <a:satOff val="3509"/>
            <a:lumOff val="23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Essentially, it is an openness to and an attentional focus on what is taking place in the present moment, using as many senses as possible (e.g., sight, sound, smell), including attending to visceral functioning (e.g., breathing). Capuzzi P 167</a:t>
          </a:r>
        </a:p>
      </dsp:txBody>
      <dsp:txXfrm>
        <a:off x="51814" y="3463012"/>
        <a:ext cx="10402828" cy="9577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DE005-133E-4607-A3AE-B51A031FB347}">
      <dsp:nvSpPr>
        <dsp:cNvPr id="0" name=""/>
        <dsp:cNvSpPr/>
      </dsp:nvSpPr>
      <dsp:spPr>
        <a:xfrm>
          <a:off x="0" y="61843"/>
          <a:ext cx="6666833" cy="174410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i="1" kern="1200"/>
            <a:t>Several evidence-based psychotherapy approaches consider mindfulness a core skill and practice. These include dialectical behavior therapy (DBT; Linehan, 2015) and acceptance and commitment therapy (ACT</a:t>
          </a:r>
          <a:r>
            <a:rPr lang="en-US" sz="1700" kern="1200"/>
            <a:t>; Hayes, Strosahl, &amp; Wilson, 2012). </a:t>
          </a:r>
        </a:p>
      </dsp:txBody>
      <dsp:txXfrm>
        <a:off x="85140" y="146983"/>
        <a:ext cx="6496553" cy="1573824"/>
      </dsp:txXfrm>
    </dsp:sp>
    <dsp:sp modelId="{7F86A8F1-8F91-486E-B7F0-010E23B27353}">
      <dsp:nvSpPr>
        <dsp:cNvPr id="0" name=""/>
        <dsp:cNvSpPr/>
      </dsp:nvSpPr>
      <dsp:spPr>
        <a:xfrm>
          <a:off x="0" y="1854907"/>
          <a:ext cx="6666833" cy="1744104"/>
        </a:xfrm>
        <a:prstGeom prst="roundRect">
          <a:avLst/>
        </a:prstGeom>
        <a:gradFill rotWithShape="0">
          <a:gsLst>
            <a:gs pos="0">
              <a:schemeClr val="accent2">
                <a:hueOff val="-638687"/>
                <a:satOff val="1755"/>
                <a:lumOff val="1176"/>
                <a:alphaOff val="0"/>
                <a:satMod val="103000"/>
                <a:lumMod val="102000"/>
                <a:tint val="94000"/>
              </a:schemeClr>
            </a:gs>
            <a:gs pos="50000">
              <a:schemeClr val="accent2">
                <a:hueOff val="-638687"/>
                <a:satOff val="1755"/>
                <a:lumOff val="1176"/>
                <a:alphaOff val="0"/>
                <a:satMod val="110000"/>
                <a:lumMod val="100000"/>
                <a:shade val="100000"/>
              </a:schemeClr>
            </a:gs>
            <a:gs pos="100000">
              <a:schemeClr val="accent2">
                <a:hueOff val="-638687"/>
                <a:satOff val="1755"/>
                <a:lumOff val="11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i="1" kern="1200"/>
            <a:t>MBRP is intended to promote increased awareness of triggers for substance use, habitual patterns of using, and “automatic” reactions that seem to control a person’s daily living. It is an aftercare program for adults who have completed outpatient or inpatient treatment for substance use disorders. It takes place in 2-hour weekly group sessions over an 8-week period.</a:t>
          </a:r>
          <a:endParaRPr lang="en-US" sz="1700" kern="1200"/>
        </a:p>
      </dsp:txBody>
      <dsp:txXfrm>
        <a:off x="85140" y="1940047"/>
        <a:ext cx="6496553" cy="1573824"/>
      </dsp:txXfrm>
    </dsp:sp>
    <dsp:sp modelId="{2E96F8A1-C5C4-461F-929E-6A864303E0ED}">
      <dsp:nvSpPr>
        <dsp:cNvPr id="0" name=""/>
        <dsp:cNvSpPr/>
      </dsp:nvSpPr>
      <dsp:spPr>
        <a:xfrm>
          <a:off x="0" y="3647972"/>
          <a:ext cx="6666833" cy="1744104"/>
        </a:xfrm>
        <a:prstGeom prst="roundRect">
          <a:avLst/>
        </a:prstGeom>
        <a:gradFill rotWithShape="0">
          <a:gsLst>
            <a:gs pos="0">
              <a:schemeClr val="accent2">
                <a:hueOff val="-1277375"/>
                <a:satOff val="3509"/>
                <a:lumOff val="2352"/>
                <a:alphaOff val="0"/>
                <a:satMod val="103000"/>
                <a:lumMod val="102000"/>
                <a:tint val="94000"/>
              </a:schemeClr>
            </a:gs>
            <a:gs pos="50000">
              <a:schemeClr val="accent2">
                <a:hueOff val="-1277375"/>
                <a:satOff val="3509"/>
                <a:lumOff val="2352"/>
                <a:alphaOff val="0"/>
                <a:satMod val="110000"/>
                <a:lumMod val="100000"/>
                <a:shade val="100000"/>
              </a:schemeClr>
            </a:gs>
            <a:gs pos="100000">
              <a:schemeClr val="accent2">
                <a:hueOff val="-1277375"/>
                <a:satOff val="3509"/>
                <a:lumOff val="23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Each session offers instruction on mindfulness skills and time is spent practicing skills when urges, cravings, and other triggers to use arise. Clients enrolled in MBRP are also encouraged to adopt mindfulness as a recovery lifestyle. Capuzzi P 167</a:t>
          </a:r>
        </a:p>
      </dsp:txBody>
      <dsp:txXfrm>
        <a:off x="85140" y="3733112"/>
        <a:ext cx="6496553" cy="157382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45B83-75E8-905C-EF8B-630D88F38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E08693C-89CE-FB3E-EDCC-51045DF334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990B074-FDB0-3A2E-120B-31F739029B81}"/>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5" name="Footer Placeholder 4">
            <a:extLst>
              <a:ext uri="{FF2B5EF4-FFF2-40B4-BE49-F238E27FC236}">
                <a16:creationId xmlns:a16="http://schemas.microsoft.com/office/drawing/2014/main" id="{8006937E-5784-66A8-B43F-6ACBCB0990B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5271E2E-632C-7E39-178C-6EC0D77FEE1B}"/>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225043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CCD38-1581-B2E2-3596-307A83C2C9D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0787112-D105-4552-46A6-B7828D3E9F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477938E-661F-C388-309B-FF99838DF0E8}"/>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5" name="Footer Placeholder 4">
            <a:extLst>
              <a:ext uri="{FF2B5EF4-FFF2-40B4-BE49-F238E27FC236}">
                <a16:creationId xmlns:a16="http://schemas.microsoft.com/office/drawing/2014/main" id="{8624EA93-C928-4BC1-4CCE-8AE733700E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888AF0B-ACF0-BCF1-8B01-D9239E23B434}"/>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2973077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5DED50-4E3C-0973-FCCB-00CDF84F9D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A22A115-A5A5-0CE8-4086-9A0F316023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F0CB1DE-4870-EAE1-3C0F-84DF57600A06}"/>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5" name="Footer Placeholder 4">
            <a:extLst>
              <a:ext uri="{FF2B5EF4-FFF2-40B4-BE49-F238E27FC236}">
                <a16:creationId xmlns:a16="http://schemas.microsoft.com/office/drawing/2014/main" id="{E1419405-0903-D1B6-2A96-1D7A40A5848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EBAA89D-2E85-F32B-B499-7F65B4AFB3B1}"/>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341771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6687E-C4C1-7384-C25A-62AB20B6156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DB26ABE-D8D9-372B-8F28-8BA42E23DA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B3ED64A-2039-4269-516A-FB0AE28F89B3}"/>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5" name="Footer Placeholder 4">
            <a:extLst>
              <a:ext uri="{FF2B5EF4-FFF2-40B4-BE49-F238E27FC236}">
                <a16:creationId xmlns:a16="http://schemas.microsoft.com/office/drawing/2014/main" id="{48360D96-A9F6-7D78-CF33-10F44BE7EE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364B606-D201-61C7-6DED-7D20114AB4AB}"/>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276012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A9C41-1476-1269-A741-3AC9D57A7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77F5B83-42E3-D827-BEE2-C8555859D0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3C4802-6E7A-E875-5ABC-6DF7CBE78A52}"/>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5" name="Footer Placeholder 4">
            <a:extLst>
              <a:ext uri="{FF2B5EF4-FFF2-40B4-BE49-F238E27FC236}">
                <a16:creationId xmlns:a16="http://schemas.microsoft.com/office/drawing/2014/main" id="{9892C72A-978F-807A-E707-07C83D74A4A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FE2669-90CE-9269-557D-4A04503B77B9}"/>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63228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310BF-7A34-79A5-D3E6-777F4694935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5582B99-AEB5-37E2-CC79-464A4C53B3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A897A20-121D-7C2E-EC45-2E8BF27289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842D173-8E12-13A0-19F9-6D54965B3A10}"/>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6" name="Footer Placeholder 5">
            <a:extLst>
              <a:ext uri="{FF2B5EF4-FFF2-40B4-BE49-F238E27FC236}">
                <a16:creationId xmlns:a16="http://schemas.microsoft.com/office/drawing/2014/main" id="{294D15A3-3FCE-2F0E-65A7-3E6DF388DAA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551504D-BCAA-14EF-D4BC-F3FEFBC094A5}"/>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226965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C010D-08C2-013E-06BA-F716B0C57CC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79858DB-0FAE-646E-1FFE-53E8D7ADC1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76F46F-F2B2-75BE-03AD-35249C06D3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7855DB8-C2A5-F400-F919-A462616E66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8B76D6-D1AD-F46B-15C6-C05C6C60CE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C61B0E5-2637-962E-325D-209D37AA3940}"/>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8" name="Footer Placeholder 7">
            <a:extLst>
              <a:ext uri="{FF2B5EF4-FFF2-40B4-BE49-F238E27FC236}">
                <a16:creationId xmlns:a16="http://schemas.microsoft.com/office/drawing/2014/main" id="{792A27C4-5845-5338-8DD1-905B0E4BC0B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857E45E-EECC-2688-BDBF-FE1E1EBB1166}"/>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57966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07F7-447E-239D-290D-CF8739723F1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7E15E2F-2EED-A61B-C8EE-AE515F48B724}"/>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4" name="Footer Placeholder 3">
            <a:extLst>
              <a:ext uri="{FF2B5EF4-FFF2-40B4-BE49-F238E27FC236}">
                <a16:creationId xmlns:a16="http://schemas.microsoft.com/office/drawing/2014/main" id="{06FF5694-25B4-86C3-22B0-F7DD045F40B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D6708AC-9C86-CB17-D1C8-3F3CBF0A9BB1}"/>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4707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C21507-3AC1-2F5F-E769-463481DDF7F9}"/>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3" name="Footer Placeholder 2">
            <a:extLst>
              <a:ext uri="{FF2B5EF4-FFF2-40B4-BE49-F238E27FC236}">
                <a16:creationId xmlns:a16="http://schemas.microsoft.com/office/drawing/2014/main" id="{D42348C9-FB96-F287-5EC9-DA53C3B6D48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5CBB0B6-E68D-2494-3CC1-B010A7FDD45A}"/>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75911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8CCF9-B7EC-EDD5-12E5-5777AC9EF8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BE7FC5E-8B32-2FF1-85E7-95C109C4D7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BC3BE27-E263-1864-98C3-6353ED3FF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9346C7-A523-EB30-6CD8-99FE75F236C4}"/>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6" name="Footer Placeholder 5">
            <a:extLst>
              <a:ext uri="{FF2B5EF4-FFF2-40B4-BE49-F238E27FC236}">
                <a16:creationId xmlns:a16="http://schemas.microsoft.com/office/drawing/2014/main" id="{3300AE79-3C90-CDA0-4A58-170CC40B3B6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66C647A-C3EE-F0D1-C5A7-54DD67A3CF98}"/>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21718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E8FFF-FFFF-9425-9768-514AB1B319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2C67706-CDBF-2BDB-FFA7-3A34615033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9453199-1B94-80E1-F0B4-E76866A4F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3DF465-5FF1-65CA-BB98-6B5DE48E52B7}"/>
              </a:ext>
            </a:extLst>
          </p:cNvPr>
          <p:cNvSpPr>
            <a:spLocks noGrp="1"/>
          </p:cNvSpPr>
          <p:nvPr>
            <p:ph type="dt" sz="half" idx="10"/>
          </p:nvPr>
        </p:nvSpPr>
        <p:spPr/>
        <p:txBody>
          <a:bodyPr/>
          <a:lstStyle/>
          <a:p>
            <a:fld id="{89BD45E2-2580-4DB7-B9D0-67B6BE15EFA5}" type="datetimeFigureOut">
              <a:rPr lang="en-CA" smtClean="0"/>
              <a:t>2025-01-14</a:t>
            </a:fld>
            <a:endParaRPr lang="en-CA"/>
          </a:p>
        </p:txBody>
      </p:sp>
      <p:sp>
        <p:nvSpPr>
          <p:cNvPr id="6" name="Footer Placeholder 5">
            <a:extLst>
              <a:ext uri="{FF2B5EF4-FFF2-40B4-BE49-F238E27FC236}">
                <a16:creationId xmlns:a16="http://schemas.microsoft.com/office/drawing/2014/main" id="{B975B0D3-73CD-8456-A8FA-4D36B029BD8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B33D69A-4C57-1E6F-217A-CB7528DAC0BF}"/>
              </a:ext>
            </a:extLst>
          </p:cNvPr>
          <p:cNvSpPr>
            <a:spLocks noGrp="1"/>
          </p:cNvSpPr>
          <p:nvPr>
            <p:ph type="sldNum" sz="quarter" idx="12"/>
          </p:nvPr>
        </p:nvSpPr>
        <p:spPr/>
        <p:txBody>
          <a:bodyPr/>
          <a:lstStyle/>
          <a:p>
            <a:fld id="{777EF48F-4811-4A4C-91E7-634593051BC2}" type="slidenum">
              <a:rPr lang="en-CA" smtClean="0"/>
              <a:t>‹#›</a:t>
            </a:fld>
            <a:endParaRPr lang="en-CA"/>
          </a:p>
        </p:txBody>
      </p:sp>
    </p:spTree>
    <p:extLst>
      <p:ext uri="{BB962C8B-B14F-4D97-AF65-F5344CB8AC3E}">
        <p14:creationId xmlns:p14="http://schemas.microsoft.com/office/powerpoint/2010/main" val="376147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96523F-9E4A-0CEF-F311-C19FE3941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F3BB17E-2ADE-43ED-4BAB-25584D904A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BC655B8-47C9-05C7-9CAB-B4D7C20184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D45E2-2580-4DB7-B9D0-67B6BE15EFA5}" type="datetimeFigureOut">
              <a:rPr lang="en-CA" smtClean="0"/>
              <a:t>2025-01-14</a:t>
            </a:fld>
            <a:endParaRPr lang="en-CA"/>
          </a:p>
        </p:txBody>
      </p:sp>
      <p:sp>
        <p:nvSpPr>
          <p:cNvPr id="5" name="Footer Placeholder 4">
            <a:extLst>
              <a:ext uri="{FF2B5EF4-FFF2-40B4-BE49-F238E27FC236}">
                <a16:creationId xmlns:a16="http://schemas.microsoft.com/office/drawing/2014/main" id="{83B828BF-E608-B397-6EAE-21C776C846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48B765A-484D-1DE0-1BEA-CA18E6B34F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EF48F-4811-4A4C-91E7-634593051BC2}" type="slidenum">
              <a:rPr lang="en-CA" smtClean="0"/>
              <a:t>‹#›</a:t>
            </a:fld>
            <a:endParaRPr lang="en-CA"/>
          </a:p>
        </p:txBody>
      </p:sp>
    </p:spTree>
    <p:extLst>
      <p:ext uri="{BB962C8B-B14F-4D97-AF65-F5344CB8AC3E}">
        <p14:creationId xmlns:p14="http://schemas.microsoft.com/office/powerpoint/2010/main" val="137316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3BA2372-882B-B46F-A3B2-90DC2B42562C}"/>
              </a:ext>
            </a:extLst>
          </p:cNvPr>
          <p:cNvSpPr>
            <a:spLocks noGrp="1"/>
          </p:cNvSpPr>
          <p:nvPr>
            <p:ph type="ctrTitle"/>
          </p:nvPr>
        </p:nvSpPr>
        <p:spPr>
          <a:xfrm>
            <a:off x="3215729" y="1764407"/>
            <a:ext cx="5760846" cy="2310312"/>
          </a:xfrm>
        </p:spPr>
        <p:txBody>
          <a:bodyPr>
            <a:normAutofit/>
          </a:bodyPr>
          <a:lstStyle/>
          <a:p>
            <a:r>
              <a:rPr lang="en-CA" sz="5200">
                <a:solidFill>
                  <a:schemeClr val="tx2"/>
                </a:solidFill>
              </a:rPr>
              <a:t>RPIO </a:t>
            </a:r>
          </a:p>
        </p:txBody>
      </p:sp>
      <p:sp>
        <p:nvSpPr>
          <p:cNvPr id="3" name="Subtitle 2">
            <a:extLst>
              <a:ext uri="{FF2B5EF4-FFF2-40B4-BE49-F238E27FC236}">
                <a16:creationId xmlns:a16="http://schemas.microsoft.com/office/drawing/2014/main" id="{ED01F451-20C2-940E-30C1-A893B5B1C61A}"/>
              </a:ext>
            </a:extLst>
          </p:cNvPr>
          <p:cNvSpPr>
            <a:spLocks noGrp="1"/>
          </p:cNvSpPr>
          <p:nvPr>
            <p:ph type="subTitle" idx="1"/>
          </p:nvPr>
        </p:nvSpPr>
        <p:spPr>
          <a:xfrm>
            <a:off x="3215729" y="4165152"/>
            <a:ext cx="5760846" cy="682079"/>
          </a:xfrm>
        </p:spPr>
        <p:txBody>
          <a:bodyPr>
            <a:normAutofit/>
          </a:bodyPr>
          <a:lstStyle/>
          <a:p>
            <a:r>
              <a:rPr lang="en-CA">
                <a:solidFill>
                  <a:schemeClr val="tx2"/>
                </a:solidFill>
              </a:rPr>
              <a:t>Session 6 </a:t>
            </a:r>
          </a:p>
        </p:txBody>
      </p:sp>
    </p:spTree>
    <p:extLst>
      <p:ext uri="{BB962C8B-B14F-4D97-AF65-F5344CB8AC3E}">
        <p14:creationId xmlns:p14="http://schemas.microsoft.com/office/powerpoint/2010/main" val="119294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EA4372-4C5F-6ECC-BAFA-F719CBBFAC0F}"/>
              </a:ext>
            </a:extLst>
          </p:cNvPr>
          <p:cNvSpPr>
            <a:spLocks noGrp="1"/>
          </p:cNvSpPr>
          <p:nvPr>
            <p:ph type="title"/>
          </p:nvPr>
        </p:nvSpPr>
        <p:spPr>
          <a:xfrm>
            <a:off x="841248" y="251312"/>
            <a:ext cx="10506456" cy="1010264"/>
          </a:xfrm>
        </p:spPr>
        <p:txBody>
          <a:bodyPr anchor="ctr">
            <a:normAutofit/>
          </a:bodyPr>
          <a:lstStyle/>
          <a:p>
            <a:r>
              <a:rPr lang="en-US" sz="3100"/>
              <a:t>Cognitive-Behavioral Interventions that Target Triggers Continued</a:t>
            </a:r>
            <a:endParaRPr lang="en-CA" sz="3100"/>
          </a:p>
        </p:txBody>
      </p:sp>
      <p:sp>
        <p:nvSpPr>
          <p:cNvPr id="26" name="Rectangle 25">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0" name="Content Placeholder 2">
            <a:extLst>
              <a:ext uri="{FF2B5EF4-FFF2-40B4-BE49-F238E27FC236}">
                <a16:creationId xmlns:a16="http://schemas.microsoft.com/office/drawing/2014/main" id="{56C1DAA6-78FA-4EDA-A5BB-DD4586E0DBB9}"/>
              </a:ext>
            </a:extLst>
          </p:cNvPr>
          <p:cNvGraphicFramePr>
            <a:graphicFrameLocks noGrp="1"/>
          </p:cNvGraphicFramePr>
          <p:nvPr>
            <p:ph idx="1"/>
            <p:extLst>
              <p:ext uri="{D42A27DB-BD31-4B8C-83A1-F6EECF244321}">
                <p14:modId xmlns:p14="http://schemas.microsoft.com/office/powerpoint/2010/main" val="1039904278"/>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7662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E054887-52B2-FFC6-060E-73B8F68F5FBA}"/>
              </a:ext>
            </a:extLst>
          </p:cNvPr>
          <p:cNvSpPr>
            <a:spLocks noGrp="1"/>
          </p:cNvSpPr>
          <p:nvPr>
            <p:ph type="title"/>
          </p:nvPr>
        </p:nvSpPr>
        <p:spPr>
          <a:xfrm>
            <a:off x="1098468" y="885651"/>
            <a:ext cx="3229803" cy="4624603"/>
          </a:xfrm>
        </p:spPr>
        <p:txBody>
          <a:bodyPr>
            <a:normAutofit/>
          </a:bodyPr>
          <a:lstStyle/>
          <a:p>
            <a:r>
              <a:rPr lang="en-US">
                <a:solidFill>
                  <a:srgbClr val="FFFFFF"/>
                </a:solidFill>
              </a:rPr>
              <a:t>Cognitive-Behavioral Interventions that Target Triggers Continued</a:t>
            </a:r>
            <a:endParaRPr lang="en-CA">
              <a:solidFill>
                <a:srgbClr val="FFFFFF"/>
              </a:solidFill>
            </a:endParaRPr>
          </a:p>
        </p:txBody>
      </p:sp>
      <p:sp>
        <p:nvSpPr>
          <p:cNvPr id="3" name="Content Placeholder 2">
            <a:extLst>
              <a:ext uri="{FF2B5EF4-FFF2-40B4-BE49-F238E27FC236}">
                <a16:creationId xmlns:a16="http://schemas.microsoft.com/office/drawing/2014/main" id="{2971E8F5-E08F-0CE6-196E-FEE52C207F97}"/>
              </a:ext>
            </a:extLst>
          </p:cNvPr>
          <p:cNvSpPr>
            <a:spLocks noGrp="1"/>
          </p:cNvSpPr>
          <p:nvPr>
            <p:ph idx="1"/>
          </p:nvPr>
        </p:nvSpPr>
        <p:spPr>
          <a:xfrm>
            <a:off x="4978708" y="885651"/>
            <a:ext cx="6525220" cy="4616849"/>
          </a:xfrm>
        </p:spPr>
        <p:txBody>
          <a:bodyPr anchor="ctr">
            <a:normAutofit/>
          </a:bodyPr>
          <a:lstStyle/>
          <a:p>
            <a:r>
              <a:rPr lang="en-US" sz="1700" b="1" i="1" dirty="0"/>
              <a:t>Cognitive interventions </a:t>
            </a:r>
            <a:r>
              <a:rPr lang="en-US" sz="1700" dirty="0"/>
              <a:t>are specifically intended to modify automatic thoughts and drug- related beliefs, as well as to modify conditional assumptions and core beliefs. </a:t>
            </a:r>
          </a:p>
          <a:p>
            <a:r>
              <a:rPr lang="en-US" sz="1700" dirty="0"/>
              <a:t>A list of cognitive comebacks to urges or cravings to use can be devised so that the client has an expanding toolbox of relapse prevention strategies. </a:t>
            </a:r>
          </a:p>
          <a:p>
            <a:r>
              <a:rPr lang="en-US" sz="1700" dirty="0"/>
              <a:t>Capuzzi P 164</a:t>
            </a:r>
            <a:endParaRPr lang="en-CA" sz="1700" dirty="0"/>
          </a:p>
        </p:txBody>
      </p:sp>
    </p:spTree>
    <p:extLst>
      <p:ext uri="{BB962C8B-B14F-4D97-AF65-F5344CB8AC3E}">
        <p14:creationId xmlns:p14="http://schemas.microsoft.com/office/powerpoint/2010/main" val="1721714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9B99D4A-7667-2068-2ABB-FF9FBD5E9A70}"/>
              </a:ext>
            </a:extLst>
          </p:cNvPr>
          <p:cNvSpPr>
            <a:spLocks noGrp="1"/>
          </p:cNvSpPr>
          <p:nvPr>
            <p:ph type="title"/>
          </p:nvPr>
        </p:nvSpPr>
        <p:spPr>
          <a:xfrm>
            <a:off x="1098468" y="885651"/>
            <a:ext cx="3229803" cy="4624603"/>
          </a:xfrm>
        </p:spPr>
        <p:txBody>
          <a:bodyPr>
            <a:normAutofit/>
          </a:bodyPr>
          <a:lstStyle/>
          <a:p>
            <a:r>
              <a:rPr lang="en-US">
                <a:solidFill>
                  <a:srgbClr val="FFFFFF"/>
                </a:solidFill>
              </a:rPr>
              <a:t>Cognitive-Behavioral Interventions that Target Triggers Continued</a:t>
            </a:r>
            <a:endParaRPr lang="en-CA">
              <a:solidFill>
                <a:srgbClr val="FFFFFF"/>
              </a:solidFill>
            </a:endParaRPr>
          </a:p>
        </p:txBody>
      </p:sp>
      <p:sp>
        <p:nvSpPr>
          <p:cNvPr id="3" name="Content Placeholder 2">
            <a:extLst>
              <a:ext uri="{FF2B5EF4-FFF2-40B4-BE49-F238E27FC236}">
                <a16:creationId xmlns:a16="http://schemas.microsoft.com/office/drawing/2014/main" id="{F9111EEA-BF7C-E48E-098D-3892023AFA85}"/>
              </a:ext>
            </a:extLst>
          </p:cNvPr>
          <p:cNvSpPr>
            <a:spLocks noGrp="1"/>
          </p:cNvSpPr>
          <p:nvPr>
            <p:ph idx="1"/>
          </p:nvPr>
        </p:nvSpPr>
        <p:spPr>
          <a:xfrm>
            <a:off x="4978708" y="885651"/>
            <a:ext cx="6525220" cy="4616849"/>
          </a:xfrm>
        </p:spPr>
        <p:txBody>
          <a:bodyPr anchor="ctr">
            <a:normAutofit/>
          </a:bodyPr>
          <a:lstStyle/>
          <a:p>
            <a:r>
              <a:rPr lang="en-US" sz="2000" b="1" i="1" dirty="0"/>
              <a:t>Physical interventions </a:t>
            </a:r>
            <a:r>
              <a:rPr lang="en-US" sz="2000" dirty="0"/>
              <a:t>- activities intended to distract the person’s attention away from triggers and the consequent cravings and urges to use. </a:t>
            </a:r>
          </a:p>
          <a:p>
            <a:r>
              <a:rPr lang="en-US" sz="2000" dirty="0"/>
              <a:t>can also include pharmacological intervention, </a:t>
            </a:r>
          </a:p>
          <a:p>
            <a:r>
              <a:rPr lang="en-US" sz="2000" dirty="0"/>
              <a:t>Interventions that address physical activity and expression include engaging in exercise, talking with someone, singing and playing music, and yoga Capuzzi P 164</a:t>
            </a:r>
            <a:endParaRPr lang="en-CA" sz="2000" dirty="0"/>
          </a:p>
        </p:txBody>
      </p:sp>
    </p:spTree>
    <p:extLst>
      <p:ext uri="{BB962C8B-B14F-4D97-AF65-F5344CB8AC3E}">
        <p14:creationId xmlns:p14="http://schemas.microsoft.com/office/powerpoint/2010/main" val="3282765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3450D84-17DB-4623-9EDB-6711B327E348}"/>
              </a:ext>
            </a:extLst>
          </p:cNvPr>
          <p:cNvSpPr>
            <a:spLocks noGrp="1"/>
          </p:cNvSpPr>
          <p:nvPr>
            <p:ph type="title"/>
          </p:nvPr>
        </p:nvSpPr>
        <p:spPr>
          <a:xfrm>
            <a:off x="1115568" y="509521"/>
            <a:ext cx="10232136" cy="1014984"/>
          </a:xfrm>
        </p:spPr>
        <p:txBody>
          <a:bodyPr>
            <a:normAutofit/>
          </a:bodyPr>
          <a:lstStyle/>
          <a:p>
            <a:r>
              <a:rPr lang="en-US" sz="3700"/>
              <a:t>Contingency Management and Behavior Contracting</a:t>
            </a:r>
            <a:endParaRPr lang="en-CA" sz="3700"/>
          </a:p>
        </p:txBody>
      </p:sp>
      <p:sp>
        <p:nvSpPr>
          <p:cNvPr id="22" name="Rectangle 21">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4" name="Content Placeholder 2">
            <a:extLst>
              <a:ext uri="{FF2B5EF4-FFF2-40B4-BE49-F238E27FC236}">
                <a16:creationId xmlns:a16="http://schemas.microsoft.com/office/drawing/2014/main" id="{BAD34A34-E17F-2B64-B793-C1A6C4462F65}"/>
              </a:ext>
            </a:extLst>
          </p:cNvPr>
          <p:cNvGraphicFramePr>
            <a:graphicFrameLocks noGrp="1"/>
          </p:cNvGraphicFramePr>
          <p:nvPr>
            <p:ph idx="1"/>
            <p:extLst>
              <p:ext uri="{D42A27DB-BD31-4B8C-83A1-F6EECF244321}">
                <p14:modId xmlns:p14="http://schemas.microsoft.com/office/powerpoint/2010/main" val="1974270060"/>
              </p:ext>
            </p:extLst>
          </p:nvPr>
        </p:nvGraphicFramePr>
        <p:xfrm>
          <a:off x="1115568" y="1673352"/>
          <a:ext cx="10232136" cy="433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0771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C745C90F-7CA0-DBD1-8050-3D41C3D50725}"/>
              </a:ext>
            </a:extLst>
          </p:cNvPr>
          <p:cNvGraphicFramePr>
            <a:graphicFrameLocks noGrp="1"/>
          </p:cNvGraphicFramePr>
          <p:nvPr>
            <p:ph idx="1"/>
            <p:extLst>
              <p:ext uri="{D42A27DB-BD31-4B8C-83A1-F6EECF244321}">
                <p14:modId xmlns:p14="http://schemas.microsoft.com/office/powerpoint/2010/main" val="872806036"/>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7586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B5E392-A141-13C4-535B-1DFF56EC1D2E}"/>
              </a:ext>
            </a:extLst>
          </p:cNvPr>
          <p:cNvSpPr>
            <a:spLocks noGrp="1"/>
          </p:cNvSpPr>
          <p:nvPr>
            <p:ph type="title"/>
          </p:nvPr>
        </p:nvSpPr>
        <p:spPr>
          <a:xfrm>
            <a:off x="841248" y="334644"/>
            <a:ext cx="10509504" cy="1076914"/>
          </a:xfrm>
        </p:spPr>
        <p:txBody>
          <a:bodyPr anchor="ctr">
            <a:normAutofit/>
          </a:bodyPr>
          <a:lstStyle/>
          <a:p>
            <a:r>
              <a:rPr lang="en-CA" sz="4000"/>
              <a:t>Community Reinforcement Approach</a:t>
            </a:r>
          </a:p>
        </p:txBody>
      </p:sp>
      <p:sp>
        <p:nvSpPr>
          <p:cNvPr id="18" name="Rectangle 17">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2" name="Content Placeholder 2">
            <a:extLst>
              <a:ext uri="{FF2B5EF4-FFF2-40B4-BE49-F238E27FC236}">
                <a16:creationId xmlns:a16="http://schemas.microsoft.com/office/drawing/2014/main" id="{6E563662-0657-4F78-5C1B-86C8E8935B19}"/>
              </a:ext>
            </a:extLst>
          </p:cNvPr>
          <p:cNvGraphicFramePr>
            <a:graphicFrameLocks noGrp="1"/>
          </p:cNvGraphicFramePr>
          <p:nvPr>
            <p:ph idx="1"/>
            <p:extLst>
              <p:ext uri="{D42A27DB-BD31-4B8C-83A1-F6EECF244321}">
                <p14:modId xmlns:p14="http://schemas.microsoft.com/office/powerpoint/2010/main" val="3656537122"/>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5330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8A1785-2F03-DB1F-ABA7-B793B0060CB4}"/>
              </a:ext>
            </a:extLst>
          </p:cNvPr>
          <p:cNvSpPr>
            <a:spLocks noGrp="1"/>
          </p:cNvSpPr>
          <p:nvPr>
            <p:ph type="title"/>
          </p:nvPr>
        </p:nvSpPr>
        <p:spPr>
          <a:xfrm>
            <a:off x="841248" y="334644"/>
            <a:ext cx="10509504" cy="1076914"/>
          </a:xfrm>
        </p:spPr>
        <p:txBody>
          <a:bodyPr anchor="ctr">
            <a:normAutofit/>
          </a:bodyPr>
          <a:lstStyle/>
          <a:p>
            <a:r>
              <a:rPr lang="en-CA" sz="4000"/>
              <a:t>Mindfulness-Based Approaches</a:t>
            </a:r>
          </a:p>
        </p:txBody>
      </p:sp>
      <p:sp>
        <p:nvSpPr>
          <p:cNvPr id="20" name="Rectangle 1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6BC77C15-D3AE-6F9E-88C0-7D5BFED20C47}"/>
              </a:ext>
            </a:extLst>
          </p:cNvPr>
          <p:cNvGraphicFramePr>
            <a:graphicFrameLocks noGrp="1"/>
          </p:cNvGraphicFramePr>
          <p:nvPr>
            <p:ph idx="1"/>
            <p:extLst>
              <p:ext uri="{D42A27DB-BD31-4B8C-83A1-F6EECF244321}">
                <p14:modId xmlns:p14="http://schemas.microsoft.com/office/powerpoint/2010/main" val="2473528747"/>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934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37D50F-60E6-D374-38B2-D638B68146C2}"/>
              </a:ext>
            </a:extLst>
          </p:cNvPr>
          <p:cNvSpPr>
            <a:spLocks noGrp="1"/>
          </p:cNvSpPr>
          <p:nvPr>
            <p:ph type="title"/>
          </p:nvPr>
        </p:nvSpPr>
        <p:spPr>
          <a:xfrm>
            <a:off x="586478" y="1683756"/>
            <a:ext cx="3115265" cy="2396359"/>
          </a:xfrm>
        </p:spPr>
        <p:txBody>
          <a:bodyPr anchor="b">
            <a:normAutofit/>
          </a:bodyPr>
          <a:lstStyle/>
          <a:p>
            <a:pPr algn="r"/>
            <a:r>
              <a:rPr lang="en-CA" sz="4000">
                <a:solidFill>
                  <a:srgbClr val="FFFFFF"/>
                </a:solidFill>
              </a:rPr>
              <a:t>Mindfulness-Based Approaches Continued</a:t>
            </a:r>
          </a:p>
        </p:txBody>
      </p:sp>
      <p:graphicFrame>
        <p:nvGraphicFramePr>
          <p:cNvPr id="5" name="Content Placeholder 2">
            <a:extLst>
              <a:ext uri="{FF2B5EF4-FFF2-40B4-BE49-F238E27FC236}">
                <a16:creationId xmlns:a16="http://schemas.microsoft.com/office/drawing/2014/main" id="{656332E5-875E-DB03-63D1-0A22C8C46BE5}"/>
              </a:ext>
            </a:extLst>
          </p:cNvPr>
          <p:cNvGraphicFramePr>
            <a:graphicFrameLocks noGrp="1"/>
          </p:cNvGraphicFramePr>
          <p:nvPr>
            <p:ph idx="1"/>
            <p:extLst>
              <p:ext uri="{D42A27DB-BD31-4B8C-83A1-F6EECF244321}">
                <p14:modId xmlns:p14="http://schemas.microsoft.com/office/powerpoint/2010/main" val="76192001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7009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749014-B937-3AC6-1495-FF5BD4AEA915}"/>
              </a:ext>
            </a:extLst>
          </p:cNvPr>
          <p:cNvSpPr>
            <a:spLocks noGrp="1"/>
          </p:cNvSpPr>
          <p:nvPr>
            <p:ph type="title"/>
          </p:nvPr>
        </p:nvSpPr>
        <p:spPr>
          <a:xfrm>
            <a:off x="686834" y="1153572"/>
            <a:ext cx="3200400" cy="4461163"/>
          </a:xfrm>
        </p:spPr>
        <p:txBody>
          <a:bodyPr>
            <a:normAutofit/>
          </a:bodyPr>
          <a:lstStyle/>
          <a:p>
            <a:r>
              <a:rPr lang="en-CA">
                <a:solidFill>
                  <a:srgbClr val="FFFFFF"/>
                </a:solidFill>
              </a:rPr>
              <a:t>Brief Interventions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840C99A-D0CA-268C-A341-049C520DA907}"/>
              </a:ext>
            </a:extLst>
          </p:cNvPr>
          <p:cNvSpPr>
            <a:spLocks noGrp="1"/>
          </p:cNvSpPr>
          <p:nvPr>
            <p:ph idx="1"/>
          </p:nvPr>
        </p:nvSpPr>
        <p:spPr>
          <a:xfrm>
            <a:off x="4447308" y="591344"/>
            <a:ext cx="6906491" cy="5585619"/>
          </a:xfrm>
        </p:spPr>
        <p:txBody>
          <a:bodyPr anchor="ctr">
            <a:normAutofit/>
          </a:bodyPr>
          <a:lstStyle/>
          <a:p>
            <a:r>
              <a:rPr lang="en-US" sz="1500" b="1" i="1" dirty="0"/>
              <a:t>Brief interventions for problematic alcohol use have been practiced and studied for over 50 years (</a:t>
            </a:r>
            <a:r>
              <a:rPr lang="en-US" sz="1500" b="1" i="1" dirty="0" err="1"/>
              <a:t>McCambridge</a:t>
            </a:r>
            <a:r>
              <a:rPr lang="en-US" sz="1500" b="1" i="1" dirty="0"/>
              <a:t>, 2011). They are now part of a public health initiative known as screening, brief intervention, and referral for treatment, or SBIRT, intended to integrate substance use services into primary care </a:t>
            </a:r>
            <a:r>
              <a:rPr lang="en-US" sz="1500" dirty="0"/>
              <a:t>(McCance-Katz &amp; Satterfield, 2012). </a:t>
            </a:r>
          </a:p>
          <a:p>
            <a:r>
              <a:rPr lang="en-US" sz="1500" dirty="0"/>
              <a:t>Their common ingredients are known by the mnemonic </a:t>
            </a:r>
            <a:r>
              <a:rPr lang="en-US" sz="1500" b="1" i="1" dirty="0"/>
              <a:t>FRAMES</a:t>
            </a:r>
            <a:r>
              <a:rPr lang="en-US" sz="1500" dirty="0"/>
              <a:t> (Miller &amp; Sanchez, 1994): </a:t>
            </a:r>
          </a:p>
          <a:p>
            <a:r>
              <a:rPr lang="en-US" sz="1500" dirty="0"/>
              <a:t>(1) </a:t>
            </a:r>
            <a:r>
              <a:rPr lang="en-US" sz="1500" b="1" i="1" dirty="0"/>
              <a:t>feedback</a:t>
            </a:r>
            <a:r>
              <a:rPr lang="en-US" sz="1500" dirty="0"/>
              <a:t> of personal risk or impairment, delivered in a matter-of-fact and nonjudgmental manner; </a:t>
            </a:r>
          </a:p>
          <a:p>
            <a:r>
              <a:rPr lang="en-US" sz="1500" dirty="0"/>
              <a:t>(2) emphasis on personal </a:t>
            </a:r>
            <a:r>
              <a:rPr lang="en-US" sz="1500" b="1" i="1" dirty="0"/>
              <a:t>responsibility</a:t>
            </a:r>
            <a:r>
              <a:rPr lang="en-US" sz="1500" dirty="0"/>
              <a:t> for change, intended to be empowering for the client; </a:t>
            </a:r>
          </a:p>
          <a:p>
            <a:r>
              <a:rPr lang="en-US" sz="1500" dirty="0"/>
              <a:t>(3) clear </a:t>
            </a:r>
            <a:r>
              <a:rPr lang="en-US" sz="1500" b="1" i="1" dirty="0"/>
              <a:t>advice</a:t>
            </a:r>
            <a:r>
              <a:rPr lang="en-US" sz="1500" dirty="0"/>
              <a:t> to change, delivered as a recommendation and, consistent with motivational interviewing (Miller &amp; Rollnick, 2013), only with client permission; </a:t>
            </a:r>
          </a:p>
          <a:p>
            <a:r>
              <a:rPr lang="en-US" sz="1500" dirty="0"/>
              <a:t>(4) a </a:t>
            </a:r>
            <a:r>
              <a:rPr lang="en-US" sz="1500" b="1" i="1" dirty="0"/>
              <a:t>menu</a:t>
            </a:r>
            <a:r>
              <a:rPr lang="en-US" sz="1500" dirty="0"/>
              <a:t> of alternative change options; </a:t>
            </a:r>
          </a:p>
          <a:p>
            <a:r>
              <a:rPr lang="en-US" sz="1500" dirty="0"/>
              <a:t>(5) therapist </a:t>
            </a:r>
            <a:r>
              <a:rPr lang="en-US" sz="1500" b="1" i="1" dirty="0"/>
              <a:t>empathy</a:t>
            </a:r>
            <a:r>
              <a:rPr lang="en-US" sz="1500" dirty="0"/>
              <a:t>; and </a:t>
            </a:r>
          </a:p>
          <a:p>
            <a:r>
              <a:rPr lang="en-US" sz="1500" dirty="0"/>
              <a:t>(6) facilitation of client </a:t>
            </a:r>
            <a:r>
              <a:rPr lang="en-US" sz="1500" b="1" i="1" dirty="0"/>
              <a:t>self-efficacy</a:t>
            </a:r>
            <a:r>
              <a:rPr lang="en-US" sz="1500" dirty="0"/>
              <a:t>, or a sense of optimism and competence. Capuzzi P 168</a:t>
            </a:r>
            <a:endParaRPr lang="en-CA" sz="1500" dirty="0"/>
          </a:p>
        </p:txBody>
      </p:sp>
    </p:spTree>
    <p:extLst>
      <p:ext uri="{BB962C8B-B14F-4D97-AF65-F5344CB8AC3E}">
        <p14:creationId xmlns:p14="http://schemas.microsoft.com/office/powerpoint/2010/main" val="3813724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18446A-7FAF-475C-E48B-67D11B680480}"/>
              </a:ext>
            </a:extLst>
          </p:cNvPr>
          <p:cNvSpPr>
            <a:spLocks noGrp="1"/>
          </p:cNvSpPr>
          <p:nvPr>
            <p:ph type="title"/>
          </p:nvPr>
        </p:nvSpPr>
        <p:spPr>
          <a:xfrm>
            <a:off x="686834" y="1153572"/>
            <a:ext cx="3200400" cy="4461163"/>
          </a:xfrm>
        </p:spPr>
        <p:txBody>
          <a:bodyPr>
            <a:normAutofit/>
          </a:bodyPr>
          <a:lstStyle/>
          <a:p>
            <a:r>
              <a:rPr lang="en-CA">
                <a:solidFill>
                  <a:srgbClr val="FFFFFF"/>
                </a:solidFill>
              </a:rPr>
              <a:t>Solution-Focused Counseling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A99A67-D14D-5AB2-9F0E-EFB4FDFF7202}"/>
              </a:ext>
            </a:extLst>
          </p:cNvPr>
          <p:cNvSpPr>
            <a:spLocks noGrp="1"/>
          </p:cNvSpPr>
          <p:nvPr>
            <p:ph idx="1"/>
          </p:nvPr>
        </p:nvSpPr>
        <p:spPr>
          <a:xfrm>
            <a:off x="4447308" y="591344"/>
            <a:ext cx="6906491" cy="5585619"/>
          </a:xfrm>
        </p:spPr>
        <p:txBody>
          <a:bodyPr anchor="ctr">
            <a:normAutofit/>
          </a:bodyPr>
          <a:lstStyle/>
          <a:p>
            <a:r>
              <a:rPr lang="en-US" sz="2200" b="1" i="1" dirty="0"/>
              <a:t>The essence of SFC is a focus on the accomplishments, strengths, resources, and abilities of the client. </a:t>
            </a:r>
          </a:p>
          <a:p>
            <a:r>
              <a:rPr lang="en-US" sz="2200" dirty="0"/>
              <a:t>Rather than prioritizing the problems and deficits that typically accompany a referral to counseling, </a:t>
            </a:r>
          </a:p>
          <a:p>
            <a:r>
              <a:rPr lang="en-US" sz="2200" dirty="0"/>
              <a:t>Attention is also given to what the client wants.</a:t>
            </a:r>
          </a:p>
          <a:p>
            <a:r>
              <a:rPr lang="en-US" sz="2200" b="1" i="1" dirty="0"/>
              <a:t>This is not to say that presenting concerns are dismissed; rather, “exceptions” (de Shazer, 1988) to problem occurrence are given prominence to formulate with the client a solution or a series of solutions to make treatment no longer necessary. </a:t>
            </a:r>
          </a:p>
          <a:p>
            <a:r>
              <a:rPr lang="en-US" sz="2200" dirty="0"/>
              <a:t>Such a focus exemplifies the clinician’s confidence in the client’s ability to make positive changes in his or her own life by accessing and utilizing strengths and resources. </a:t>
            </a:r>
          </a:p>
          <a:p>
            <a:r>
              <a:rPr lang="en-US" sz="2200" dirty="0"/>
              <a:t>Positive change is not only regarded as possible, but inevitable (Berg &amp; Miller, 1992). Capuzzi P 169</a:t>
            </a:r>
            <a:endParaRPr lang="en-CA" sz="2200" dirty="0"/>
          </a:p>
        </p:txBody>
      </p:sp>
    </p:spTree>
    <p:extLst>
      <p:ext uri="{BB962C8B-B14F-4D97-AF65-F5344CB8AC3E}">
        <p14:creationId xmlns:p14="http://schemas.microsoft.com/office/powerpoint/2010/main" val="180495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7D0B-C61D-EDC8-7F77-9509DCDB7CEE}"/>
              </a:ext>
            </a:extLst>
          </p:cNvPr>
          <p:cNvSpPr>
            <a:spLocks noGrp="1"/>
          </p:cNvSpPr>
          <p:nvPr>
            <p:ph type="title"/>
          </p:nvPr>
        </p:nvSpPr>
        <p:spPr/>
        <p:txBody>
          <a:bodyPr/>
          <a:lstStyle/>
          <a:p>
            <a:r>
              <a:rPr lang="en-US" b="0" i="0" dirty="0">
                <a:solidFill>
                  <a:srgbClr val="333399"/>
                </a:solidFill>
                <a:effectLst/>
                <a:latin typeface="Arial" panose="020B0604020202020204" pitchFamily="34" charset="0"/>
              </a:rPr>
              <a:t>Session Objectives</a:t>
            </a:r>
            <a:br>
              <a:rPr lang="en-US" b="0" i="0" dirty="0">
                <a:solidFill>
                  <a:srgbClr val="333333"/>
                </a:solidFill>
                <a:effectLst/>
                <a:latin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CBC9EC94-65DE-8B60-A4D7-69F4D1F93629}"/>
              </a:ext>
            </a:extLst>
          </p:cNvPr>
          <p:cNvSpPr>
            <a:spLocks noGrp="1"/>
          </p:cNvSpPr>
          <p:nvPr>
            <p:ph idx="1"/>
          </p:nvPr>
        </p:nvSpPr>
        <p:spPr/>
        <p:txBody>
          <a:bodyPr/>
          <a:lstStyle/>
          <a:p>
            <a:pPr algn="l"/>
            <a:r>
              <a:rPr lang="en-US" b="0" i="0" dirty="0">
                <a:solidFill>
                  <a:srgbClr val="000000"/>
                </a:solidFill>
                <a:effectLst/>
                <a:latin typeface="arial" panose="020B0604020202020204" pitchFamily="34" charset="0"/>
              </a:rPr>
              <a:t>Upon completion of this session, students will be able to:</a:t>
            </a:r>
            <a:endParaRPr lang="en-US" b="0" i="0" dirty="0">
              <a:solidFill>
                <a:srgbClr val="333333"/>
              </a:solidFill>
              <a:effectLst/>
              <a:latin typeface="Arial" panose="020B0604020202020204" pitchFamily="34" charset="0"/>
            </a:endParaRPr>
          </a:p>
          <a:p>
            <a:pPr algn="l">
              <a:buFont typeface="Arial" panose="020B0604020202020204" pitchFamily="34" charset="0"/>
              <a:buChar char="•"/>
            </a:pPr>
            <a:r>
              <a:rPr lang="en-US" b="0" i="0" dirty="0">
                <a:solidFill>
                  <a:srgbClr val="000000"/>
                </a:solidFill>
                <a:effectLst/>
                <a:latin typeface="arial" panose="020B0604020202020204" pitchFamily="34" charset="0"/>
              </a:rPr>
              <a:t>Explain psychotherapeutic approaches to addictions treatment.</a:t>
            </a:r>
            <a:endParaRPr lang="en-US" b="0" i="0" dirty="0">
              <a:solidFill>
                <a:srgbClr val="333333"/>
              </a:solidFill>
              <a:effectLst/>
              <a:latin typeface="Arial" panose="020B0604020202020204" pitchFamily="34" charset="0"/>
            </a:endParaRPr>
          </a:p>
          <a:p>
            <a:pPr algn="l">
              <a:buFont typeface="Arial" panose="020B0604020202020204" pitchFamily="34" charset="0"/>
              <a:buChar char="•"/>
            </a:pPr>
            <a:r>
              <a:rPr lang="en-US" b="0" i="0" dirty="0">
                <a:solidFill>
                  <a:srgbClr val="000000"/>
                </a:solidFill>
                <a:effectLst/>
                <a:latin typeface="arial" panose="020B0604020202020204" pitchFamily="34" charset="0"/>
              </a:rPr>
              <a:t>Explain the implications of psychotherapeutic approaches for relapse prevention.</a:t>
            </a:r>
            <a:br>
              <a:rPr lang="en-US" b="0" i="0" dirty="0">
                <a:solidFill>
                  <a:srgbClr val="000000"/>
                </a:solidFill>
                <a:effectLst/>
                <a:latin typeface="arial" panose="020B0604020202020204" pitchFamily="34" charset="0"/>
              </a:rPr>
            </a:br>
            <a:endParaRPr lang="en-US" b="0" i="0" dirty="0">
              <a:solidFill>
                <a:srgbClr val="333333"/>
              </a:solidFill>
              <a:effectLst/>
              <a:latin typeface="Arial" panose="020B0604020202020204" pitchFamily="34" charset="0"/>
            </a:endParaRPr>
          </a:p>
          <a:p>
            <a:endParaRPr lang="en-CA" dirty="0"/>
          </a:p>
        </p:txBody>
      </p:sp>
    </p:spTree>
    <p:extLst>
      <p:ext uri="{BB962C8B-B14F-4D97-AF65-F5344CB8AC3E}">
        <p14:creationId xmlns:p14="http://schemas.microsoft.com/office/powerpoint/2010/main" val="3982357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F8ACD0-53D2-B51E-58AE-C8E05027AAED}"/>
              </a:ext>
            </a:extLst>
          </p:cNvPr>
          <p:cNvSpPr>
            <a:spLocks noGrp="1"/>
          </p:cNvSpPr>
          <p:nvPr>
            <p:ph type="title"/>
          </p:nvPr>
        </p:nvSpPr>
        <p:spPr>
          <a:xfrm>
            <a:off x="686834" y="1153572"/>
            <a:ext cx="3200400" cy="4461163"/>
          </a:xfrm>
        </p:spPr>
        <p:txBody>
          <a:bodyPr>
            <a:normAutofit/>
          </a:bodyPr>
          <a:lstStyle/>
          <a:p>
            <a:r>
              <a:rPr lang="en-US">
                <a:solidFill>
                  <a:srgbClr val="FFFFFF"/>
                </a:solidFill>
              </a:rPr>
              <a:t>Solution-Focused 8 Assumptions and Practices Useful in Addictions Counseling</a:t>
            </a:r>
            <a:endParaRPr lang="en-CA">
              <a:solidFill>
                <a:srgbClr val="FFFFFF"/>
              </a:solidFill>
            </a:endParaRP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B318F4E-40E2-02A2-FE02-20EA346B7667}"/>
              </a:ext>
            </a:extLst>
          </p:cNvPr>
          <p:cNvSpPr>
            <a:spLocks noGrp="1"/>
          </p:cNvSpPr>
          <p:nvPr>
            <p:ph idx="1"/>
          </p:nvPr>
        </p:nvSpPr>
        <p:spPr>
          <a:xfrm>
            <a:off x="4447308" y="591344"/>
            <a:ext cx="6906491" cy="5585619"/>
          </a:xfrm>
        </p:spPr>
        <p:txBody>
          <a:bodyPr anchor="ctr">
            <a:normAutofit/>
          </a:bodyPr>
          <a:lstStyle/>
          <a:p>
            <a:pPr marL="457200" indent="-457200">
              <a:buAutoNum type="arabicPeriod"/>
            </a:pPr>
            <a:r>
              <a:rPr lang="en-US" b="1" i="1"/>
              <a:t>Pragmatism and Parsimony </a:t>
            </a:r>
          </a:p>
          <a:p>
            <a:pPr marL="0" indent="0">
              <a:buNone/>
            </a:pPr>
            <a:r>
              <a:rPr lang="en-US"/>
              <a:t>This is what </a:t>
            </a:r>
            <a:r>
              <a:rPr lang="en-US" err="1"/>
              <a:t>McKergow</a:t>
            </a:r>
            <a:r>
              <a:rPr lang="en-US"/>
              <a:t> and Korma (2009) describe as the radically simple feature of SFBT that makes it unique. Perhaps in conducting intentional counseling that addresses directly the client’s presenting concerns and preferences, one is by default keeping the work simple or parsimonious. Conversely, simplicity may engender pragmatism</a:t>
            </a:r>
          </a:p>
          <a:p>
            <a:endParaRPr lang="en-CA"/>
          </a:p>
        </p:txBody>
      </p:sp>
    </p:spTree>
    <p:extLst>
      <p:ext uri="{BB962C8B-B14F-4D97-AF65-F5344CB8AC3E}">
        <p14:creationId xmlns:p14="http://schemas.microsoft.com/office/powerpoint/2010/main" val="855721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46E26-5A2A-51DF-48E6-24FB21EC14E8}"/>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Solution-Focused 8 Assumptions and Practices Useful in Addictions Counseling Continued</a:t>
            </a:r>
            <a:endParaRPr lang="en-CA"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B4CCF98-AA62-16DC-C685-03F8B49A52B3}"/>
              </a:ext>
            </a:extLst>
          </p:cNvPr>
          <p:cNvSpPr>
            <a:spLocks noGrp="1"/>
          </p:cNvSpPr>
          <p:nvPr>
            <p:ph idx="1"/>
          </p:nvPr>
        </p:nvSpPr>
        <p:spPr>
          <a:xfrm>
            <a:off x="4447308" y="591344"/>
            <a:ext cx="6906491" cy="5585619"/>
          </a:xfrm>
        </p:spPr>
        <p:txBody>
          <a:bodyPr anchor="ctr">
            <a:normAutofit/>
          </a:bodyPr>
          <a:lstStyle/>
          <a:p>
            <a:pPr marL="0" indent="0">
              <a:buNone/>
            </a:pPr>
            <a:r>
              <a:rPr lang="en-US" sz="2000" b="1" i="1"/>
              <a:t>2. Collaboration Is Key</a:t>
            </a:r>
          </a:p>
          <a:p>
            <a:r>
              <a:rPr lang="en-US" sz="2000"/>
              <a:t>The emphasis on or commitment to client–counselor collaboration is evident in SFC’s proposition of three types of therapeutic relationships as opposed to three types of clients (Berg &amp; Miller, 1992; Berg &amp; Reuss, 1998). </a:t>
            </a:r>
          </a:p>
          <a:p>
            <a:r>
              <a:rPr lang="en-US" sz="2000" b="1" i="1"/>
              <a:t>The visitor-type relationship </a:t>
            </a:r>
            <a:r>
              <a:rPr lang="en-US" sz="2000"/>
              <a:t>…client believes there is not a problem and the counselor agrees, validates, or “goes along with” this perception, while at the same time offering to help the client in ways the client may be able to determine. </a:t>
            </a:r>
          </a:p>
          <a:p>
            <a:r>
              <a:rPr lang="en-US" sz="2000" b="1" i="1"/>
              <a:t>The complainant-type </a:t>
            </a:r>
            <a:r>
              <a:rPr lang="en-US" sz="2000"/>
              <a:t>…problem recognition and a shared understanding of the nature of the problem …with the focus being on how the client can transition to seeing him- or herself as part of the solution. </a:t>
            </a:r>
          </a:p>
          <a:p>
            <a:r>
              <a:rPr lang="en-US" sz="2000" b="1" i="1"/>
              <a:t>customer-type relationship </a:t>
            </a:r>
            <a:r>
              <a:rPr lang="en-US" sz="2000"/>
              <a:t>involves joint construction of a solution plan or path that the client is able and willing to participate in and even take the lead on. Capuzzi P 171</a:t>
            </a:r>
            <a:endParaRPr lang="en-CA" sz="2000"/>
          </a:p>
        </p:txBody>
      </p:sp>
    </p:spTree>
    <p:extLst>
      <p:ext uri="{BB962C8B-B14F-4D97-AF65-F5344CB8AC3E}">
        <p14:creationId xmlns:p14="http://schemas.microsoft.com/office/powerpoint/2010/main" val="2017492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536DB7-FAFF-4669-A112-F675A860E00E}"/>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Solution-Focused 8 Assumptions and Practices Useful in Addictions Counseling Continued</a:t>
            </a:r>
            <a:endParaRPr lang="en-CA"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915713E-A12B-97D6-FF32-F83EDF6BDE60}"/>
              </a:ext>
            </a:extLst>
          </p:cNvPr>
          <p:cNvSpPr>
            <a:spLocks noGrp="1"/>
          </p:cNvSpPr>
          <p:nvPr>
            <p:ph idx="1"/>
          </p:nvPr>
        </p:nvSpPr>
        <p:spPr>
          <a:xfrm>
            <a:off x="4447308" y="591344"/>
            <a:ext cx="6906491" cy="5585619"/>
          </a:xfrm>
        </p:spPr>
        <p:txBody>
          <a:bodyPr anchor="ctr">
            <a:normAutofit/>
          </a:bodyPr>
          <a:lstStyle/>
          <a:p>
            <a:pPr marL="0" indent="0">
              <a:buNone/>
            </a:pPr>
            <a:r>
              <a:rPr lang="en-CA" b="1" i="1" dirty="0"/>
              <a:t>3. Language of Hope </a:t>
            </a:r>
            <a:r>
              <a:rPr lang="en-US" dirty="0"/>
              <a:t>Careful attention to the type of language and words used by clients is essential in the practice of counseling, as is counselor intentionality in the selection of words used with clients. This is particularly true for a SFC approach wherein words and language are thought to create reality and meaning.</a:t>
            </a:r>
          </a:p>
          <a:p>
            <a:r>
              <a:rPr lang="en-US" dirty="0"/>
              <a:t>Capuzzi P 172</a:t>
            </a:r>
            <a:endParaRPr lang="en-CA" dirty="0"/>
          </a:p>
        </p:txBody>
      </p:sp>
    </p:spTree>
    <p:extLst>
      <p:ext uri="{BB962C8B-B14F-4D97-AF65-F5344CB8AC3E}">
        <p14:creationId xmlns:p14="http://schemas.microsoft.com/office/powerpoint/2010/main" val="4095324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A8FC2D-0592-29F9-9470-1FFCFE447381}"/>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Solution-Focused 8 Assumptions and Practices Useful in Addictions Counseling Continued</a:t>
            </a:r>
            <a:endParaRPr lang="en-CA"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4F966CB-A0BB-D8F6-CC17-D26DCA0FE511}"/>
              </a:ext>
            </a:extLst>
          </p:cNvPr>
          <p:cNvSpPr>
            <a:spLocks noGrp="1"/>
          </p:cNvSpPr>
          <p:nvPr>
            <p:ph idx="1"/>
          </p:nvPr>
        </p:nvSpPr>
        <p:spPr>
          <a:xfrm>
            <a:off x="4447308" y="591344"/>
            <a:ext cx="6906491" cy="5585619"/>
          </a:xfrm>
        </p:spPr>
        <p:txBody>
          <a:bodyPr anchor="ctr">
            <a:normAutofit/>
          </a:bodyPr>
          <a:lstStyle/>
          <a:p>
            <a:pPr marL="0" indent="0">
              <a:buNone/>
            </a:pPr>
            <a:r>
              <a:rPr lang="en-CA" b="1" i="1" dirty="0"/>
              <a:t>4. Exceptions Facilitate Change</a:t>
            </a:r>
            <a:endParaRPr lang="en-US" b="1" i="1" dirty="0"/>
          </a:p>
          <a:p>
            <a:pPr marL="0" indent="0">
              <a:buNone/>
            </a:pPr>
            <a:r>
              <a:rPr lang="en-US" b="1" i="1" dirty="0"/>
              <a:t>5. Past exceptions </a:t>
            </a:r>
            <a:r>
              <a:rPr lang="en-US" dirty="0"/>
              <a:t>can be detected by inquiring about life before using or occasions when the negative consequences of one’s use were not prominent or even existent. </a:t>
            </a:r>
          </a:p>
          <a:p>
            <a:pPr marL="0" indent="0">
              <a:buNone/>
            </a:pPr>
            <a:r>
              <a:rPr lang="en-US" b="1" i="1" dirty="0"/>
              <a:t>6. Recent and recurrent exceptions</a:t>
            </a:r>
            <a:r>
              <a:rPr lang="en-US" dirty="0"/>
              <a:t>, as with past exceptions, may not be in the client’s awareness and so require the counselor’s curiosity skills about recent events or experiences that can be interpreted as glimmers of a possible solution in the making. Reframing may also be necessary. Capuzzi P 172</a:t>
            </a:r>
            <a:endParaRPr lang="en-CA" dirty="0"/>
          </a:p>
        </p:txBody>
      </p:sp>
    </p:spTree>
    <p:extLst>
      <p:ext uri="{BB962C8B-B14F-4D97-AF65-F5344CB8AC3E}">
        <p14:creationId xmlns:p14="http://schemas.microsoft.com/office/powerpoint/2010/main" val="213920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486BD-E0A3-07B8-FD60-23FBBFE45F14}"/>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Solution-Focused 8 Assumptions and Practices Useful in Addictions Counseling Continued</a:t>
            </a:r>
            <a:endParaRPr lang="en-CA"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6AA3D6-1118-A33A-8206-D65FAF4613B4}"/>
              </a:ext>
            </a:extLst>
          </p:cNvPr>
          <p:cNvSpPr>
            <a:spLocks noGrp="1"/>
          </p:cNvSpPr>
          <p:nvPr>
            <p:ph idx="1"/>
          </p:nvPr>
        </p:nvSpPr>
        <p:spPr>
          <a:xfrm>
            <a:off x="4447308" y="591344"/>
            <a:ext cx="6906491" cy="5585619"/>
          </a:xfrm>
        </p:spPr>
        <p:txBody>
          <a:bodyPr anchor="ctr">
            <a:normAutofit/>
          </a:bodyPr>
          <a:lstStyle/>
          <a:p>
            <a:pPr marL="0" indent="0">
              <a:buNone/>
            </a:pPr>
            <a:r>
              <a:rPr lang="en-CA" b="1" i="1" dirty="0"/>
              <a:t>7. Notice the Difference</a:t>
            </a:r>
          </a:p>
          <a:p>
            <a:r>
              <a:rPr lang="en-US" dirty="0"/>
              <a:t>It is critical that solution-focused counselors not only be on the lookout for positive differences in or exceptions to client behaviors; they must also assist their clients (and the client’s family members, too) to notice when these problem irregularities occur.  Capuzzi P 174</a:t>
            </a:r>
            <a:endParaRPr lang="en-CA" dirty="0"/>
          </a:p>
        </p:txBody>
      </p:sp>
    </p:spTree>
    <p:extLst>
      <p:ext uri="{BB962C8B-B14F-4D97-AF65-F5344CB8AC3E}">
        <p14:creationId xmlns:p14="http://schemas.microsoft.com/office/powerpoint/2010/main" val="240491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56BEB9-BBCE-3F6E-CCA1-5051933AFDFC}"/>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Solution-Focused 8 Assumptions and Practices Useful in Addictions Counseling Continued</a:t>
            </a:r>
            <a:endParaRPr lang="en-CA"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27B5F08-075D-D414-692E-7FE27F6CF9E5}"/>
              </a:ext>
            </a:extLst>
          </p:cNvPr>
          <p:cNvSpPr>
            <a:spLocks noGrp="1"/>
          </p:cNvSpPr>
          <p:nvPr>
            <p:ph idx="1"/>
          </p:nvPr>
        </p:nvSpPr>
        <p:spPr>
          <a:xfrm>
            <a:off x="4447308" y="591344"/>
            <a:ext cx="6906491" cy="5585619"/>
          </a:xfrm>
        </p:spPr>
        <p:txBody>
          <a:bodyPr anchor="ctr">
            <a:normAutofit/>
          </a:bodyPr>
          <a:lstStyle/>
          <a:p>
            <a:pPr marL="0" indent="0">
              <a:buNone/>
            </a:pPr>
            <a:r>
              <a:rPr lang="en-CA" b="1" i="1" dirty="0"/>
              <a:t>8. Commendations</a:t>
            </a:r>
          </a:p>
          <a:p>
            <a:r>
              <a:rPr lang="en-US" dirty="0"/>
              <a:t>Throughout the process of counseling, solution-focused counselors are on the lookout for and notice positive differences—exceptions—in their clients. When sincere efforts or accomplishments are evident (e.g., attending one’s first AA meeting), the counselor brings those to the client’s attention in the form of commendations, or what are referred to in motivational interviewing as affirmations. </a:t>
            </a:r>
          </a:p>
          <a:p>
            <a:r>
              <a:rPr lang="en-US" dirty="0"/>
              <a:t>Capuzzi P 175</a:t>
            </a:r>
            <a:endParaRPr lang="en-CA" dirty="0"/>
          </a:p>
        </p:txBody>
      </p:sp>
    </p:spTree>
    <p:extLst>
      <p:ext uri="{BB962C8B-B14F-4D97-AF65-F5344CB8AC3E}">
        <p14:creationId xmlns:p14="http://schemas.microsoft.com/office/powerpoint/2010/main" val="3339694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96B1-13C7-D574-84A5-B32D507B9D32}"/>
              </a:ext>
            </a:extLst>
          </p:cNvPr>
          <p:cNvSpPr>
            <a:spLocks noGrp="1"/>
          </p:cNvSpPr>
          <p:nvPr>
            <p:ph type="title"/>
          </p:nvPr>
        </p:nvSpPr>
        <p:spPr/>
        <p:txBody>
          <a:bodyPr/>
          <a:lstStyle/>
          <a:p>
            <a:r>
              <a:rPr lang="en-CA" dirty="0"/>
              <a:t>Harm Reduction</a:t>
            </a:r>
          </a:p>
        </p:txBody>
      </p:sp>
      <p:sp>
        <p:nvSpPr>
          <p:cNvPr id="3" name="Content Placeholder 2">
            <a:extLst>
              <a:ext uri="{FF2B5EF4-FFF2-40B4-BE49-F238E27FC236}">
                <a16:creationId xmlns:a16="http://schemas.microsoft.com/office/drawing/2014/main" id="{6C9A7070-F639-EE8D-69C0-C33A80314473}"/>
              </a:ext>
            </a:extLst>
          </p:cNvPr>
          <p:cNvSpPr>
            <a:spLocks noGrp="1"/>
          </p:cNvSpPr>
          <p:nvPr>
            <p:ph idx="1"/>
          </p:nvPr>
        </p:nvSpPr>
        <p:spPr/>
        <p:txBody>
          <a:bodyPr/>
          <a:lstStyle/>
          <a:p>
            <a:r>
              <a:rPr lang="en-US" dirty="0"/>
              <a:t>You have</a:t>
            </a:r>
            <a:r>
              <a:rPr lang="en-US"/>
              <a:t>, or will </a:t>
            </a:r>
            <a:r>
              <a:rPr lang="en-US" dirty="0"/>
              <a:t>learn about all the forms of harm reduction and what it truly means.</a:t>
            </a:r>
            <a:endParaRPr lang="en-CA" dirty="0"/>
          </a:p>
        </p:txBody>
      </p:sp>
    </p:spTree>
    <p:extLst>
      <p:ext uri="{BB962C8B-B14F-4D97-AF65-F5344CB8AC3E}">
        <p14:creationId xmlns:p14="http://schemas.microsoft.com/office/powerpoint/2010/main" val="892857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91B85-928C-8D35-2BD5-6D46F5CED8DF}"/>
              </a:ext>
            </a:extLst>
          </p:cNvPr>
          <p:cNvSpPr>
            <a:spLocks noGrp="1"/>
          </p:cNvSpPr>
          <p:nvPr>
            <p:ph type="title"/>
          </p:nvPr>
        </p:nvSpPr>
        <p:spPr/>
        <p:txBody>
          <a:bodyPr/>
          <a:lstStyle/>
          <a:p>
            <a:r>
              <a:rPr lang="en-CA" dirty="0"/>
              <a:t>Reference</a:t>
            </a:r>
          </a:p>
        </p:txBody>
      </p:sp>
      <p:sp>
        <p:nvSpPr>
          <p:cNvPr id="3" name="Content Placeholder 2">
            <a:extLst>
              <a:ext uri="{FF2B5EF4-FFF2-40B4-BE49-F238E27FC236}">
                <a16:creationId xmlns:a16="http://schemas.microsoft.com/office/drawing/2014/main" id="{23321EFA-9A4E-4967-10C4-94B631247B6A}"/>
              </a:ext>
            </a:extLst>
          </p:cNvPr>
          <p:cNvSpPr>
            <a:spLocks noGrp="1"/>
          </p:cNvSpPr>
          <p:nvPr>
            <p:ph idx="1"/>
          </p:nvPr>
        </p:nvSpPr>
        <p:spPr/>
        <p:txBody>
          <a:bodyPr/>
          <a:lstStyle/>
          <a:p>
            <a:r>
              <a:rPr lang="en-US" dirty="0"/>
              <a:t>(Capuzzi, 20190417)Capuzzi, D., Stauffer, M. D.  (20190417). Foundations of Addictions Counseling,  4th Edition. [[VitalSource Bookshelf version]].  Retrieved from vbk://9780135169858</a:t>
            </a:r>
            <a:endParaRPr lang="en-CA" dirty="0"/>
          </a:p>
        </p:txBody>
      </p:sp>
    </p:spTree>
    <p:extLst>
      <p:ext uri="{BB962C8B-B14F-4D97-AF65-F5344CB8AC3E}">
        <p14:creationId xmlns:p14="http://schemas.microsoft.com/office/powerpoint/2010/main" val="255303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B7A2-D1A4-97EC-0717-266453289C32}"/>
              </a:ext>
            </a:extLst>
          </p:cNvPr>
          <p:cNvSpPr>
            <a:spLocks noGrp="1"/>
          </p:cNvSpPr>
          <p:nvPr>
            <p:ph type="title"/>
          </p:nvPr>
        </p:nvSpPr>
        <p:spPr/>
        <p:txBody>
          <a:bodyPr>
            <a:normAutofit/>
          </a:bodyPr>
          <a:lstStyle/>
          <a:p>
            <a:r>
              <a:rPr lang="en-US" b="0" i="0" dirty="0">
                <a:solidFill>
                  <a:srgbClr val="333399"/>
                </a:solidFill>
                <a:effectLst/>
                <a:latin typeface="Arial" panose="020B0604020202020204" pitchFamily="34" charset="0"/>
              </a:rPr>
              <a:t>Readings</a:t>
            </a:r>
            <a:br>
              <a:rPr lang="en-US" b="0" i="0" dirty="0">
                <a:solidFill>
                  <a:srgbClr val="333333"/>
                </a:solidFill>
                <a:effectLst/>
                <a:latin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899C9C49-13D4-07A7-3F46-2789CD3E902D}"/>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latin typeface="arial" panose="020B0604020202020204" pitchFamily="34" charset="0"/>
              </a:rPr>
              <a:t>Chapter 8: "Psychotherapeutic Approaches" in </a:t>
            </a:r>
            <a:r>
              <a:rPr lang="en-US" b="0" i="1" dirty="0">
                <a:solidFill>
                  <a:srgbClr val="000000"/>
                </a:solidFill>
                <a:effectLst/>
                <a:latin typeface="arial" panose="020B0604020202020204" pitchFamily="34" charset="0"/>
              </a:rPr>
              <a:t>Foundations of Addictions Counseling</a:t>
            </a:r>
            <a:r>
              <a:rPr lang="en-US" b="0" i="0" dirty="0">
                <a:solidFill>
                  <a:srgbClr val="000000"/>
                </a:solidFill>
                <a:effectLst/>
                <a:latin typeface="arial" panose="020B0604020202020204" pitchFamily="34" charset="0"/>
              </a:rPr>
              <a:t> (4th Ed.) e-book</a:t>
            </a:r>
            <a:endParaRPr lang="en-US" b="0" i="0" dirty="0">
              <a:solidFill>
                <a:srgbClr val="333333"/>
              </a:solidFill>
              <a:effectLst/>
              <a:latin typeface="Arial" panose="020B0604020202020204" pitchFamily="34" charset="0"/>
            </a:endParaRPr>
          </a:p>
          <a:p>
            <a:endParaRPr lang="en-CA" dirty="0"/>
          </a:p>
        </p:txBody>
      </p:sp>
    </p:spTree>
    <p:extLst>
      <p:ext uri="{BB962C8B-B14F-4D97-AF65-F5344CB8AC3E}">
        <p14:creationId xmlns:p14="http://schemas.microsoft.com/office/powerpoint/2010/main" val="3508186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3006-B1A6-5D10-426B-633151341FD0}"/>
              </a:ext>
            </a:extLst>
          </p:cNvPr>
          <p:cNvSpPr>
            <a:spLocks noGrp="1"/>
          </p:cNvSpPr>
          <p:nvPr>
            <p:ph type="title"/>
          </p:nvPr>
        </p:nvSpPr>
        <p:spPr>
          <a:xfrm>
            <a:off x="1653363" y="365760"/>
            <a:ext cx="9367203" cy="1188720"/>
          </a:xfrm>
        </p:spPr>
        <p:txBody>
          <a:bodyPr>
            <a:normAutofit/>
          </a:bodyPr>
          <a:lstStyle/>
          <a:p>
            <a:r>
              <a:rPr lang="en-CA" sz="4100"/>
              <a:t>Chapter 8 Psychotherapeutic Approaches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D72494C-F854-8665-0789-CD681D471B95}"/>
              </a:ext>
            </a:extLst>
          </p:cNvPr>
          <p:cNvSpPr>
            <a:spLocks noGrp="1"/>
          </p:cNvSpPr>
          <p:nvPr>
            <p:ph idx="1"/>
          </p:nvPr>
        </p:nvSpPr>
        <p:spPr>
          <a:xfrm>
            <a:off x="1653363" y="2176272"/>
            <a:ext cx="9367204" cy="4041648"/>
          </a:xfrm>
        </p:spPr>
        <p:txBody>
          <a:bodyPr anchor="t">
            <a:noAutofit/>
          </a:bodyPr>
          <a:lstStyle/>
          <a:p>
            <a:r>
              <a:rPr lang="en-CA" sz="1800" dirty="0"/>
              <a:t>Counselor Beliefs and Behaviors</a:t>
            </a:r>
          </a:p>
          <a:p>
            <a:r>
              <a:rPr lang="en-US" sz="1800" dirty="0"/>
              <a:t>More than 10 years ago, Miller, Sorensen, Selzer, and Brigham (2006) noted a shift in how addiction is understood in the United States, from viewing it as a disease to understanding it as a multifaceted phenomenon. </a:t>
            </a:r>
          </a:p>
          <a:p>
            <a:r>
              <a:rPr lang="en-US" sz="1800" b="1" i="1" dirty="0"/>
              <a:t>Definitions of addiction as a disease …chronic, progressive, involuntary, irreversible, and potentially fatal condition, which has as its core the criteria of physiological dependence and loss of control over substance intake. </a:t>
            </a:r>
          </a:p>
          <a:p>
            <a:r>
              <a:rPr lang="en-US" sz="1800" b="1" i="1" dirty="0"/>
              <a:t>Persons with the disease of addiction are commonly regarded as liars who deny their substance use is problematic. </a:t>
            </a:r>
          </a:p>
          <a:p>
            <a:r>
              <a:rPr lang="en-US" sz="1800" b="1" i="1" dirty="0"/>
              <a:t>From a disease perspective of addiction, a single, standard, predetermined form of treatment is often used (e.g., group psychoeducation or counseling), without regard for individual differences among clients or their preferences for care. Lifetime abstinence is the unquestionable goal and participation in Alcoholics Anonymous (AA) or Narcotics Anonymous (NA) is strongly encouraged. Capuzzi P 158</a:t>
            </a:r>
            <a:endParaRPr lang="en-CA" sz="1800" b="1" i="1" dirty="0"/>
          </a:p>
        </p:txBody>
      </p:sp>
    </p:spTree>
    <p:extLst>
      <p:ext uri="{BB962C8B-B14F-4D97-AF65-F5344CB8AC3E}">
        <p14:creationId xmlns:p14="http://schemas.microsoft.com/office/powerpoint/2010/main" val="47600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C782374-7A1C-33D3-6C21-B4779215B262}"/>
              </a:ext>
            </a:extLst>
          </p:cNvPr>
          <p:cNvSpPr>
            <a:spLocks noGrp="1"/>
          </p:cNvSpPr>
          <p:nvPr>
            <p:ph idx="1"/>
          </p:nvPr>
        </p:nvSpPr>
        <p:spPr>
          <a:xfrm>
            <a:off x="1653363" y="2176272"/>
            <a:ext cx="9367204" cy="4041648"/>
          </a:xfrm>
        </p:spPr>
        <p:txBody>
          <a:bodyPr anchor="t">
            <a:normAutofit/>
          </a:bodyPr>
          <a:lstStyle/>
          <a:p>
            <a:r>
              <a:rPr lang="en-US" sz="2200" dirty="0"/>
              <a:t>Just as there is no singular person who misuses substances, there is no one “tried-and-true” treatment approach. Miller and Hester’s (2003) “informed eclecticism” model guides the content of this chapter in that </a:t>
            </a:r>
          </a:p>
          <a:p>
            <a:r>
              <a:rPr lang="en-US" sz="2200" dirty="0"/>
              <a:t>(1) there is no single superior approach to treatment for all individuals, </a:t>
            </a:r>
          </a:p>
          <a:p>
            <a:r>
              <a:rPr lang="en-US" sz="2200" dirty="0"/>
              <a:t>(2) treatment programs and systems should be constructed with a variety of approaches that have been shown to be effective, and </a:t>
            </a:r>
          </a:p>
          <a:p>
            <a:r>
              <a:rPr lang="en-US" sz="2200" dirty="0"/>
              <a:t>(3) different types of individuals respond best to different treatment approaches. </a:t>
            </a:r>
          </a:p>
          <a:p>
            <a:r>
              <a:rPr lang="en-US" sz="2200" dirty="0"/>
              <a:t>In addition, </a:t>
            </a:r>
            <a:r>
              <a:rPr lang="en-US" sz="2200" b="1" i="1" dirty="0"/>
              <a:t>Miller and Hester strongly emphasize tailoring or customizing treatment to the unique needs and strengths of each individual client, thereby increasing treatment effectiveness and efficiency.  </a:t>
            </a:r>
            <a:r>
              <a:rPr lang="en-US" sz="2200" dirty="0"/>
              <a:t>Capuzzi P 158</a:t>
            </a:r>
            <a:endParaRPr lang="en-CA" sz="2200" dirty="0"/>
          </a:p>
        </p:txBody>
      </p:sp>
    </p:spTree>
    <p:extLst>
      <p:ext uri="{BB962C8B-B14F-4D97-AF65-F5344CB8AC3E}">
        <p14:creationId xmlns:p14="http://schemas.microsoft.com/office/powerpoint/2010/main" val="8279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9040C5-EC67-60BC-7B3A-BAF254C70EE1}"/>
              </a:ext>
            </a:extLst>
          </p:cNvPr>
          <p:cNvSpPr>
            <a:spLocks noGrp="1"/>
          </p:cNvSpPr>
          <p:nvPr>
            <p:ph type="title"/>
          </p:nvPr>
        </p:nvSpPr>
        <p:spPr>
          <a:xfrm>
            <a:off x="655320" y="429030"/>
            <a:ext cx="2834640" cy="5457589"/>
          </a:xfrm>
        </p:spPr>
        <p:txBody>
          <a:bodyPr anchor="ctr">
            <a:normAutofit/>
          </a:bodyPr>
          <a:lstStyle/>
          <a:p>
            <a:r>
              <a:rPr lang="en-US" sz="4000"/>
              <a:t>Behavioral and Cognitive-Behavioral Assumptions and Practices</a:t>
            </a:r>
            <a:endParaRPr lang="en-CA" sz="4000"/>
          </a:p>
        </p:txBody>
      </p:sp>
      <p:sp>
        <p:nvSpPr>
          <p:cNvPr id="11" name="Rectangle 10">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320" y="6112341"/>
            <a:ext cx="10835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045208" y="4686084"/>
            <a:ext cx="54864" cy="2834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59E15A2A-2BBC-E905-E152-D9D219ECA19F}"/>
              </a:ext>
            </a:extLst>
          </p:cNvPr>
          <p:cNvGraphicFramePr>
            <a:graphicFrameLocks noGrp="1"/>
          </p:cNvGraphicFramePr>
          <p:nvPr>
            <p:ph idx="1"/>
            <p:extLst>
              <p:ext uri="{D42A27DB-BD31-4B8C-83A1-F6EECF244321}">
                <p14:modId xmlns:p14="http://schemas.microsoft.com/office/powerpoint/2010/main" val="2290688415"/>
              </p:ext>
            </p:extLst>
          </p:nvPr>
        </p:nvGraphicFramePr>
        <p:xfrm>
          <a:off x="4041648" y="429030"/>
          <a:ext cx="745236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10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ad with Gears">
            <a:extLst>
              <a:ext uri="{FF2B5EF4-FFF2-40B4-BE49-F238E27FC236}">
                <a16:creationId xmlns:a16="http://schemas.microsoft.com/office/drawing/2014/main" id="{7257EF6D-396D-CAC9-B6DA-2F35727DFE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182" y="955437"/>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9801478B-12F1-A6DA-79A3-6F613940274E}"/>
              </a:ext>
            </a:extLst>
          </p:cNvPr>
          <p:cNvSpPr>
            <a:spLocks noGrp="1"/>
          </p:cNvSpPr>
          <p:nvPr>
            <p:ph idx="1"/>
          </p:nvPr>
        </p:nvSpPr>
        <p:spPr>
          <a:xfrm>
            <a:off x="5894962" y="1984443"/>
            <a:ext cx="5458838" cy="4192520"/>
          </a:xfrm>
        </p:spPr>
        <p:txBody>
          <a:bodyPr>
            <a:normAutofit/>
          </a:bodyPr>
          <a:lstStyle/>
          <a:p>
            <a:r>
              <a:rPr lang="en-US" dirty="0"/>
              <a:t>The most effective treatments for substance use problems combine behavioral and cognitive principles, thus prioritizing CB approaches. Capuzzi P 161</a:t>
            </a:r>
            <a:endParaRPr lang="en-CA" dirty="0"/>
          </a:p>
        </p:txBody>
      </p:sp>
    </p:spTree>
    <p:extLst>
      <p:ext uri="{BB962C8B-B14F-4D97-AF65-F5344CB8AC3E}">
        <p14:creationId xmlns:p14="http://schemas.microsoft.com/office/powerpoint/2010/main" val="410326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D3E88D-B89F-0482-1318-91455212CEE8}"/>
              </a:ext>
            </a:extLst>
          </p:cNvPr>
          <p:cNvSpPr>
            <a:spLocks noGrp="1"/>
          </p:cNvSpPr>
          <p:nvPr>
            <p:ph type="title"/>
          </p:nvPr>
        </p:nvSpPr>
        <p:spPr>
          <a:xfrm>
            <a:off x="686834" y="1153572"/>
            <a:ext cx="3200400" cy="4461163"/>
          </a:xfrm>
        </p:spPr>
        <p:txBody>
          <a:bodyPr>
            <a:normAutofit/>
          </a:bodyPr>
          <a:lstStyle/>
          <a:p>
            <a:r>
              <a:rPr lang="en-CA">
                <a:solidFill>
                  <a:srgbClr val="FFFFFF"/>
                </a:solidFill>
              </a:rPr>
              <a:t>Functional Analysis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0CE2D7D-58CB-AC28-148E-7548D0CFB798}"/>
              </a:ext>
            </a:extLst>
          </p:cNvPr>
          <p:cNvSpPr>
            <a:spLocks noGrp="1"/>
          </p:cNvSpPr>
          <p:nvPr>
            <p:ph idx="1"/>
          </p:nvPr>
        </p:nvSpPr>
        <p:spPr>
          <a:xfrm>
            <a:off x="4447308" y="591344"/>
            <a:ext cx="6906491" cy="5585619"/>
          </a:xfrm>
        </p:spPr>
        <p:txBody>
          <a:bodyPr anchor="ctr">
            <a:normAutofit/>
          </a:bodyPr>
          <a:lstStyle/>
          <a:p>
            <a:r>
              <a:rPr lang="en-US" sz="2000" b="1" i="1"/>
              <a:t>Functional analysis means understanding the function or purpose of substance use behaviors for a specific individual. It constitutes an assessment of the antecedents (or triggers) and consequences (or effects) of substance use. </a:t>
            </a:r>
            <a:r>
              <a:rPr lang="en-US" sz="2000"/>
              <a:t>This is conducted at the beginning of counseling and follows an interactive and structured format, preferably using a piece of paper to record responses (</a:t>
            </a:r>
            <a:r>
              <a:rPr lang="en-US" sz="2000" b="1" i="1"/>
              <a:t>triggers in one column, effects in another</a:t>
            </a:r>
            <a:r>
              <a:rPr lang="en-US" sz="2000"/>
              <a:t>). </a:t>
            </a:r>
            <a:r>
              <a:rPr lang="en-US" sz="2000" b="1" i="1"/>
              <a:t>Clients are first asked about the situations in which they are most likely to use, including places, people, times of day, and feeling states</a:t>
            </a:r>
            <a:r>
              <a:rPr lang="en-US" sz="2000"/>
              <a:t>. </a:t>
            </a:r>
          </a:p>
          <a:p>
            <a:r>
              <a:rPr lang="en-US" sz="2000" b="1" i="1"/>
              <a:t>Responses are recorded in the left-hand “Triggers” column. Next, clients are asked what they like about using, what for them are the desired or anticipated consequences of using. </a:t>
            </a:r>
          </a:p>
          <a:p>
            <a:r>
              <a:rPr lang="en-US" sz="2000" b="1" i="1"/>
              <a:t>Client responses are recorded in the right-hand “Effects” column.</a:t>
            </a:r>
          </a:p>
          <a:p>
            <a:r>
              <a:rPr lang="en-US" sz="2000"/>
              <a:t>Capuzzi P 162</a:t>
            </a:r>
            <a:endParaRPr lang="en-CA" sz="2000"/>
          </a:p>
        </p:txBody>
      </p:sp>
    </p:spTree>
    <p:extLst>
      <p:ext uri="{BB962C8B-B14F-4D97-AF65-F5344CB8AC3E}">
        <p14:creationId xmlns:p14="http://schemas.microsoft.com/office/powerpoint/2010/main" val="95301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BDA6CE-B17B-D117-3D1C-EA8C1B7B6FC6}"/>
              </a:ext>
            </a:extLst>
          </p:cNvPr>
          <p:cNvSpPr>
            <a:spLocks noGrp="1"/>
          </p:cNvSpPr>
          <p:nvPr>
            <p:ph type="title"/>
          </p:nvPr>
        </p:nvSpPr>
        <p:spPr>
          <a:xfrm>
            <a:off x="838200" y="365125"/>
            <a:ext cx="10515600" cy="1325563"/>
          </a:xfrm>
        </p:spPr>
        <p:txBody>
          <a:bodyPr>
            <a:normAutofit/>
          </a:bodyPr>
          <a:lstStyle/>
          <a:p>
            <a:pPr algn="ctr"/>
            <a:r>
              <a:rPr lang="en-US"/>
              <a:t>Cognitive-Behavioral Interventions that Target Triggers</a:t>
            </a:r>
            <a:endParaRPr lang="en-CA"/>
          </a:p>
        </p:txBody>
      </p:sp>
      <p:graphicFrame>
        <p:nvGraphicFramePr>
          <p:cNvPr id="12" name="Content Placeholder 2">
            <a:extLst>
              <a:ext uri="{FF2B5EF4-FFF2-40B4-BE49-F238E27FC236}">
                <a16:creationId xmlns:a16="http://schemas.microsoft.com/office/drawing/2014/main" id="{2415D29C-72B2-C3A1-37CB-EFD5035B1EF0}"/>
              </a:ext>
            </a:extLst>
          </p:cNvPr>
          <p:cNvGraphicFramePr>
            <a:graphicFrameLocks noGrp="1"/>
          </p:cNvGraphicFramePr>
          <p:nvPr>
            <p:ph idx="1"/>
            <p:extLst>
              <p:ext uri="{D42A27DB-BD31-4B8C-83A1-F6EECF244321}">
                <p14:modId xmlns:p14="http://schemas.microsoft.com/office/powerpoint/2010/main" val="28317774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161686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32E62"/>
      </a:dk2>
      <a:lt2>
        <a:srgbClr val="EAE5EB"/>
      </a:lt2>
      <a:accent1>
        <a:srgbClr val="762EB1"/>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4323</TotalTime>
  <Words>2350</Words>
  <Application>Microsoft Office PowerPoint</Application>
  <PresentationFormat>Widescreen</PresentationFormat>
  <Paragraphs>104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vt:lpstr>
      <vt:lpstr>Calibri</vt:lpstr>
      <vt:lpstr>Calibri Light</vt:lpstr>
      <vt:lpstr>Office Theme</vt:lpstr>
      <vt:lpstr>RPIO </vt:lpstr>
      <vt:lpstr>Session Objectives </vt:lpstr>
      <vt:lpstr>Readings </vt:lpstr>
      <vt:lpstr>Chapter 8 Psychotherapeutic Approaches</vt:lpstr>
      <vt:lpstr>PowerPoint Presentation</vt:lpstr>
      <vt:lpstr>Behavioral and Cognitive-Behavioral Assumptions and Practices</vt:lpstr>
      <vt:lpstr>PowerPoint Presentation</vt:lpstr>
      <vt:lpstr>Functional Analysis</vt:lpstr>
      <vt:lpstr>Cognitive-Behavioral Interventions that Target Triggers</vt:lpstr>
      <vt:lpstr>Cognitive-Behavioral Interventions that Target Triggers Continued</vt:lpstr>
      <vt:lpstr>Cognitive-Behavioral Interventions that Target Triggers Continued</vt:lpstr>
      <vt:lpstr>Cognitive-Behavioral Interventions that Target Triggers Continued</vt:lpstr>
      <vt:lpstr>Contingency Management and Behavior Contracting</vt:lpstr>
      <vt:lpstr>PowerPoint Presentation</vt:lpstr>
      <vt:lpstr>Community Reinforcement Approach</vt:lpstr>
      <vt:lpstr>Mindfulness-Based Approaches</vt:lpstr>
      <vt:lpstr>Mindfulness-Based Approaches Continued</vt:lpstr>
      <vt:lpstr>Brief Interventions</vt:lpstr>
      <vt:lpstr>Solution-Focused Counseling</vt:lpstr>
      <vt:lpstr>Solution-Focused 8 Assumptions and Practices Useful in Addictions Counseling</vt:lpstr>
      <vt:lpstr>Solution-Focused 8 Assumptions and Practices Useful in Addictions Counseling Continued</vt:lpstr>
      <vt:lpstr>Solution-Focused 8 Assumptions and Practices Useful in Addictions Counseling Continued</vt:lpstr>
      <vt:lpstr>Solution-Focused 8 Assumptions and Practices Useful in Addictions Counseling Continued</vt:lpstr>
      <vt:lpstr>Solution-Focused 8 Assumptions and Practices Useful in Addictions Counseling Continued</vt:lpstr>
      <vt:lpstr>Solution-Focused 8 Assumptions and Practices Useful in Addictions Counseling Continued</vt:lpstr>
      <vt:lpstr>Harm Reduction</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RPIO</dc:title>
  <dc:creator>Catherine Hill</dc:creator>
  <cp:lastModifiedBy>Catherine Hill</cp:lastModifiedBy>
  <cp:revision>2</cp:revision>
  <dcterms:created xsi:type="dcterms:W3CDTF">2023-02-10T21:28:36Z</dcterms:created>
  <dcterms:modified xsi:type="dcterms:W3CDTF">2025-01-14T15:49:23Z</dcterms:modified>
</cp:coreProperties>
</file>